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67"/>
  </p:notesMasterIdLst>
  <p:sldIdLst>
    <p:sldId id="256" r:id="rId2"/>
    <p:sldId id="355" r:id="rId3"/>
    <p:sldId id="354" r:id="rId4"/>
    <p:sldId id="259" r:id="rId5"/>
    <p:sldId id="258" r:id="rId6"/>
    <p:sldId id="292" r:id="rId7"/>
    <p:sldId id="293" r:id="rId8"/>
    <p:sldId id="356" r:id="rId9"/>
    <p:sldId id="357" r:id="rId10"/>
    <p:sldId id="358" r:id="rId11"/>
    <p:sldId id="359" r:id="rId12"/>
    <p:sldId id="360" r:id="rId13"/>
    <p:sldId id="361" r:id="rId14"/>
    <p:sldId id="362" r:id="rId15"/>
    <p:sldId id="363" r:id="rId16"/>
    <p:sldId id="364" r:id="rId17"/>
    <p:sldId id="365" r:id="rId18"/>
    <p:sldId id="366" r:id="rId19"/>
    <p:sldId id="367" r:id="rId20"/>
    <p:sldId id="368" r:id="rId21"/>
    <p:sldId id="294" r:id="rId22"/>
    <p:sldId id="295" r:id="rId23"/>
    <p:sldId id="296" r:id="rId24"/>
    <p:sldId id="297" r:id="rId25"/>
    <p:sldId id="298" r:id="rId26"/>
    <p:sldId id="299" r:id="rId27"/>
    <p:sldId id="300" r:id="rId28"/>
    <p:sldId id="301" r:id="rId29"/>
    <p:sldId id="302" r:id="rId30"/>
    <p:sldId id="303" r:id="rId31"/>
    <p:sldId id="304" r:id="rId32"/>
    <p:sldId id="305" r:id="rId33"/>
    <p:sldId id="306" r:id="rId34"/>
    <p:sldId id="307" r:id="rId35"/>
    <p:sldId id="308" r:id="rId36"/>
    <p:sldId id="309" r:id="rId37"/>
    <p:sldId id="310" r:id="rId38"/>
    <p:sldId id="311" r:id="rId39"/>
    <p:sldId id="312" r:id="rId40"/>
    <p:sldId id="313" r:id="rId41"/>
    <p:sldId id="314" r:id="rId42"/>
    <p:sldId id="330" r:id="rId43"/>
    <p:sldId id="331" r:id="rId44"/>
    <p:sldId id="332" r:id="rId45"/>
    <p:sldId id="333" r:id="rId46"/>
    <p:sldId id="334" r:id="rId47"/>
    <p:sldId id="335" r:id="rId48"/>
    <p:sldId id="336" r:id="rId49"/>
    <p:sldId id="337" r:id="rId50"/>
    <p:sldId id="338" r:id="rId51"/>
    <p:sldId id="339" r:id="rId52"/>
    <p:sldId id="340" r:id="rId53"/>
    <p:sldId id="341" r:id="rId54"/>
    <p:sldId id="342" r:id="rId55"/>
    <p:sldId id="343" r:id="rId56"/>
    <p:sldId id="344" r:id="rId57"/>
    <p:sldId id="345" r:id="rId58"/>
    <p:sldId id="346" r:id="rId59"/>
    <p:sldId id="347" r:id="rId60"/>
    <p:sldId id="348" r:id="rId61"/>
    <p:sldId id="349" r:id="rId62"/>
    <p:sldId id="350" r:id="rId63"/>
    <p:sldId id="351" r:id="rId64"/>
    <p:sldId id="352" r:id="rId65"/>
    <p:sldId id="353" r:id="rId66"/>
  </p:sldIdLst>
  <p:sldSz cx="9144000" cy="5143500" type="screen16x9"/>
  <p:notesSz cx="6858000" cy="9144000"/>
  <p:embeddedFontLst>
    <p:embeddedFont>
      <p:font typeface="Nunito Light" pitchFamily="2" charset="0"/>
      <p:regular r:id="rId68"/>
      <p:italic r:id="rId69"/>
    </p:embeddedFont>
    <p:embeddedFont>
      <p:font typeface="Quantico" panose="020B0604020202020204" charset="0"/>
      <p:regular r:id="rId70"/>
      <p:bold r:id="rId71"/>
      <p:italic r:id="rId72"/>
      <p:boldItalic r:id="rId73"/>
    </p:embeddedFont>
    <p:embeddedFont>
      <p:font typeface="Source Code Pro" panose="020B0509030403020204" pitchFamily="49"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B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591BD2-B3A5-4066-9492-5EAB69512E0D}">
  <a:tblStyle styleId="{DF591BD2-B3A5-4066-9492-5EAB69512E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08" d="100"/>
          <a:sy n="108" d="100"/>
        </p:scale>
        <p:origin x="85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0f7af2584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0f7af258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7648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3839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983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980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6263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615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737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848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437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4828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c431c309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c431c309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1334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825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839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3357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14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034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766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466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05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56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089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c431c309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c431c309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7896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138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46305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6760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5990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5184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6392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017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2974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837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1643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250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73391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9045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1041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7976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42021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63203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69707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9148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431c309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431c309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c431c309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c431c309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906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196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3140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75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0" y="0"/>
            <a:ext cx="91440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062200" y="1289175"/>
            <a:ext cx="5019600" cy="18093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050100" y="3617700"/>
            <a:ext cx="3043800" cy="71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1"/>
        <p:cNvGrpSpPr/>
        <p:nvPr/>
      </p:nvGrpSpPr>
      <p:grpSpPr>
        <a:xfrm>
          <a:off x="0" y="0"/>
          <a:ext cx="0" cy="0"/>
          <a:chOff x="0" y="0"/>
          <a:chExt cx="0" cy="0"/>
        </a:xfrm>
      </p:grpSpPr>
      <p:sp>
        <p:nvSpPr>
          <p:cNvPr id="62" name="Google Shape;62;p11"/>
          <p:cNvSpPr txBox="1">
            <a:spLocks noGrp="1"/>
          </p:cNvSpPr>
          <p:nvPr>
            <p:ph type="title" hasCustomPrompt="1"/>
          </p:nvPr>
        </p:nvSpPr>
        <p:spPr>
          <a:xfrm>
            <a:off x="3030250" y="1291525"/>
            <a:ext cx="4711500" cy="1198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63" name="Google Shape;63;p11"/>
          <p:cNvSpPr txBox="1">
            <a:spLocks noGrp="1"/>
          </p:cNvSpPr>
          <p:nvPr>
            <p:ph type="subTitle" idx="1"/>
          </p:nvPr>
        </p:nvSpPr>
        <p:spPr>
          <a:xfrm>
            <a:off x="4173275" y="3581850"/>
            <a:ext cx="3169800" cy="67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64" name="Google Shape;64;p11"/>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5" name="Google Shape;65;p11"/>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186988" y="1906688"/>
            <a:ext cx="3943500" cy="111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5731913" y="1906688"/>
            <a:ext cx="2225100" cy="1115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r>
              <a:t>xx%</a:t>
            </a:r>
          </a:p>
        </p:txBody>
      </p:sp>
      <p:sp>
        <p:nvSpPr>
          <p:cNvPr id="16" name="Google Shape;16;p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7" name="Google Shape;17;p3"/>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539500"/>
            <a:ext cx="7704000" cy="9966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21" name="Google Shape;21;p4"/>
          <p:cNvSpPr txBox="1">
            <a:spLocks noGrp="1"/>
          </p:cNvSpPr>
          <p:nvPr>
            <p:ph type="body" idx="1"/>
          </p:nvPr>
        </p:nvSpPr>
        <p:spPr>
          <a:xfrm>
            <a:off x="720000" y="1809700"/>
            <a:ext cx="7704000" cy="2581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 name="Google Shape;22;p4"/>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grpSp>
        <p:nvGrpSpPr>
          <p:cNvPr id="24" name="Google Shape;24;p5"/>
          <p:cNvGrpSpPr/>
          <p:nvPr/>
        </p:nvGrpSpPr>
        <p:grpSpPr>
          <a:xfrm>
            <a:off x="396500" y="170424"/>
            <a:ext cx="8360126" cy="4398447"/>
            <a:chOff x="1054783" y="1029605"/>
            <a:chExt cx="7587010" cy="3902100"/>
          </a:xfrm>
        </p:grpSpPr>
        <p:sp>
          <p:nvSpPr>
            <p:cNvPr id="25" name="Google Shape;25;p5"/>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5"/>
          <p:cNvSpPr txBox="1">
            <a:spLocks noGrp="1"/>
          </p:cNvSpPr>
          <p:nvPr>
            <p:ph type="subTitle" idx="1"/>
          </p:nvPr>
        </p:nvSpPr>
        <p:spPr>
          <a:xfrm>
            <a:off x="807625" y="2775700"/>
            <a:ext cx="3415800" cy="149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 name="Google Shape;28;p5"/>
          <p:cNvSpPr txBox="1">
            <a:spLocks noGrp="1"/>
          </p:cNvSpPr>
          <p:nvPr>
            <p:ph type="subTitle" idx="2"/>
          </p:nvPr>
        </p:nvSpPr>
        <p:spPr>
          <a:xfrm>
            <a:off x="4922022" y="2775700"/>
            <a:ext cx="3415800" cy="149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5"/>
          <p:cNvSpPr txBox="1">
            <a:spLocks noGrp="1"/>
          </p:cNvSpPr>
          <p:nvPr>
            <p:ph type="subTitle" idx="3"/>
          </p:nvPr>
        </p:nvSpPr>
        <p:spPr>
          <a:xfrm>
            <a:off x="807630" y="2403350"/>
            <a:ext cx="3415800" cy="4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Quantico"/>
              <a:buNone/>
              <a:defRPr sz="2200">
                <a:latin typeface="Quantico"/>
                <a:ea typeface="Quantico"/>
                <a:cs typeface="Quantico"/>
                <a:sym typeface="Quantico"/>
              </a:defRPr>
            </a:lvl1pPr>
            <a:lvl2pPr lvl="1"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2pPr>
            <a:lvl3pPr lvl="2"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3pPr>
            <a:lvl4pPr lvl="3"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4pPr>
            <a:lvl5pPr lvl="4"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5pPr>
            <a:lvl6pPr lvl="5"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6pPr>
            <a:lvl7pPr lvl="6"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7pPr>
            <a:lvl8pPr lvl="7"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8pPr>
            <a:lvl9pPr lvl="8"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9pPr>
          </a:lstStyle>
          <a:p>
            <a:endParaRPr/>
          </a:p>
        </p:txBody>
      </p:sp>
      <p:sp>
        <p:nvSpPr>
          <p:cNvPr id="30" name="Google Shape;30;p5"/>
          <p:cNvSpPr txBox="1">
            <a:spLocks noGrp="1"/>
          </p:cNvSpPr>
          <p:nvPr>
            <p:ph type="subTitle" idx="4"/>
          </p:nvPr>
        </p:nvSpPr>
        <p:spPr>
          <a:xfrm>
            <a:off x="4922022" y="2403350"/>
            <a:ext cx="3415800" cy="4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Quantico"/>
              <a:buNone/>
              <a:defRPr sz="2200">
                <a:latin typeface="Quantico"/>
                <a:ea typeface="Quantico"/>
                <a:cs typeface="Quantico"/>
                <a:sym typeface="Quantico"/>
              </a:defRPr>
            </a:lvl1pPr>
            <a:lvl2pPr lvl="1"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2pPr>
            <a:lvl3pPr lvl="2"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3pPr>
            <a:lvl4pPr lvl="3"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4pPr>
            <a:lvl5pPr lvl="4"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5pPr>
            <a:lvl6pPr lvl="5"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6pPr>
            <a:lvl7pPr lvl="6"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7pPr>
            <a:lvl8pPr lvl="7"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8pPr>
            <a:lvl9pPr lvl="8"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9pPr>
          </a:lstStyle>
          <a:p>
            <a:endParaRPr/>
          </a:p>
        </p:txBody>
      </p:sp>
      <p:sp>
        <p:nvSpPr>
          <p:cNvPr id="31" name="Google Shape;31;p5"/>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2" name="Google Shape;32;p5"/>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grpSp>
        <p:nvGrpSpPr>
          <p:cNvPr id="36" name="Google Shape;36;p7"/>
          <p:cNvGrpSpPr/>
          <p:nvPr/>
        </p:nvGrpSpPr>
        <p:grpSpPr>
          <a:xfrm>
            <a:off x="396500" y="170424"/>
            <a:ext cx="8360126" cy="4398447"/>
            <a:chOff x="1054783" y="1029605"/>
            <a:chExt cx="7587010" cy="3902100"/>
          </a:xfrm>
        </p:grpSpPr>
        <p:sp>
          <p:nvSpPr>
            <p:cNvPr id="37" name="Google Shape;37;p7"/>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7"/>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2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0" name="Google Shape;40;p7"/>
          <p:cNvSpPr txBox="1">
            <a:spLocks noGrp="1"/>
          </p:cNvSpPr>
          <p:nvPr>
            <p:ph type="body" idx="1"/>
          </p:nvPr>
        </p:nvSpPr>
        <p:spPr>
          <a:xfrm>
            <a:off x="720000" y="1244275"/>
            <a:ext cx="3692400" cy="2955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4"/>
              </a:buClr>
              <a:buSzPts val="1200"/>
              <a:buAutoNum type="arabicPeriod"/>
              <a:defRPr/>
            </a:lvl1pPr>
            <a:lvl2pPr marL="914400" lvl="1" indent="-304800" rtl="0">
              <a:spcBef>
                <a:spcPts val="0"/>
              </a:spcBef>
              <a:spcAft>
                <a:spcPts val="0"/>
              </a:spcAft>
              <a:buClr>
                <a:srgbClr val="E76A28"/>
              </a:buClr>
              <a:buSzPts val="1200"/>
              <a:buFont typeface="Nunito Light"/>
              <a:buAutoNum type="alphaLcPeriod"/>
              <a:defRPr/>
            </a:lvl2pPr>
            <a:lvl3pPr marL="1371600" lvl="2" indent="-304800" rtl="0">
              <a:spcBef>
                <a:spcPts val="0"/>
              </a:spcBef>
              <a:spcAft>
                <a:spcPts val="0"/>
              </a:spcAft>
              <a:buClr>
                <a:srgbClr val="E76A28"/>
              </a:buClr>
              <a:buSzPts val="1200"/>
              <a:buFont typeface="Nunito Light"/>
              <a:buAutoNum type="romanLcPeriod"/>
              <a:defRPr/>
            </a:lvl3pPr>
            <a:lvl4pPr marL="1828800" lvl="3" indent="-304800" rtl="0">
              <a:spcBef>
                <a:spcPts val="0"/>
              </a:spcBef>
              <a:spcAft>
                <a:spcPts val="0"/>
              </a:spcAft>
              <a:buClr>
                <a:srgbClr val="E76A28"/>
              </a:buClr>
              <a:buSzPts val="1200"/>
              <a:buFont typeface="Nunito Light"/>
              <a:buAutoNum type="arabicPeriod"/>
              <a:defRPr/>
            </a:lvl4pPr>
            <a:lvl5pPr marL="2286000" lvl="4" indent="-304800" rtl="0">
              <a:spcBef>
                <a:spcPts val="0"/>
              </a:spcBef>
              <a:spcAft>
                <a:spcPts val="0"/>
              </a:spcAft>
              <a:buClr>
                <a:srgbClr val="E76A28"/>
              </a:buClr>
              <a:buSzPts val="1200"/>
              <a:buFont typeface="Nunito Light"/>
              <a:buAutoNum type="alphaLcPeriod"/>
              <a:defRPr/>
            </a:lvl5pPr>
            <a:lvl6pPr marL="2743200" lvl="5" indent="-304800" rtl="0">
              <a:spcBef>
                <a:spcPts val="0"/>
              </a:spcBef>
              <a:spcAft>
                <a:spcPts val="0"/>
              </a:spcAft>
              <a:buClr>
                <a:srgbClr val="999999"/>
              </a:buClr>
              <a:buSzPts val="1200"/>
              <a:buFont typeface="Nunito Light"/>
              <a:buAutoNum type="romanLcPeriod"/>
              <a:defRPr/>
            </a:lvl6pPr>
            <a:lvl7pPr marL="3200400" lvl="6" indent="-304800" rtl="0">
              <a:spcBef>
                <a:spcPts val="0"/>
              </a:spcBef>
              <a:spcAft>
                <a:spcPts val="0"/>
              </a:spcAft>
              <a:buClr>
                <a:srgbClr val="999999"/>
              </a:buClr>
              <a:buSzPts val="1200"/>
              <a:buFont typeface="Nunito Light"/>
              <a:buAutoNum type="arabicPeriod"/>
              <a:defRPr/>
            </a:lvl7pPr>
            <a:lvl8pPr marL="3657600" lvl="7" indent="-304800" rtl="0">
              <a:spcBef>
                <a:spcPts val="0"/>
              </a:spcBef>
              <a:spcAft>
                <a:spcPts val="0"/>
              </a:spcAft>
              <a:buClr>
                <a:srgbClr val="999999"/>
              </a:buClr>
              <a:buSzPts val="1200"/>
              <a:buFont typeface="Nunito Light"/>
              <a:buAutoNum type="alphaLcPeriod"/>
              <a:defRPr/>
            </a:lvl8pPr>
            <a:lvl9pPr marL="4114800" lvl="8" indent="-304800" rtl="0">
              <a:spcBef>
                <a:spcPts val="0"/>
              </a:spcBef>
              <a:spcAft>
                <a:spcPts val="0"/>
              </a:spcAft>
              <a:buClr>
                <a:srgbClr val="999999"/>
              </a:buClr>
              <a:buSzPts val="1200"/>
              <a:buFont typeface="Nunito Light"/>
              <a:buAutoNum type="romanLcPeriod"/>
              <a:defRPr/>
            </a:lvl9pPr>
          </a:lstStyle>
          <a:p>
            <a:endParaRPr/>
          </a:p>
        </p:txBody>
      </p:sp>
      <p:sp>
        <p:nvSpPr>
          <p:cNvPr id="41" name="Google Shape;41;p7"/>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grpSp>
        <p:nvGrpSpPr>
          <p:cNvPr id="43" name="Google Shape;43;p8"/>
          <p:cNvGrpSpPr/>
          <p:nvPr/>
        </p:nvGrpSpPr>
        <p:grpSpPr>
          <a:xfrm>
            <a:off x="396500" y="170424"/>
            <a:ext cx="8360126" cy="4398447"/>
            <a:chOff x="1054783" y="1029605"/>
            <a:chExt cx="7587010" cy="3902100"/>
          </a:xfrm>
        </p:grpSpPr>
        <p:sp>
          <p:nvSpPr>
            <p:cNvPr id="44" name="Google Shape;44;p8"/>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8"/>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47" name="Google Shape;47;p8"/>
          <p:cNvSpPr txBox="1">
            <a:spLocks noGrp="1"/>
          </p:cNvSpPr>
          <p:nvPr>
            <p:ph type="title"/>
          </p:nvPr>
        </p:nvSpPr>
        <p:spPr>
          <a:xfrm>
            <a:off x="2801700" y="1918054"/>
            <a:ext cx="5622300" cy="2473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grpSp>
        <p:nvGrpSpPr>
          <p:cNvPr id="49" name="Google Shape;49;p9"/>
          <p:cNvGrpSpPr/>
          <p:nvPr/>
        </p:nvGrpSpPr>
        <p:grpSpPr>
          <a:xfrm>
            <a:off x="396500" y="170424"/>
            <a:ext cx="8360126" cy="4398447"/>
            <a:chOff x="1054783" y="1029605"/>
            <a:chExt cx="7587010" cy="3902100"/>
          </a:xfrm>
        </p:grpSpPr>
        <p:sp>
          <p:nvSpPr>
            <p:cNvPr id="50" name="Google Shape;50;p9"/>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9"/>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53" name="Google Shape;53;p9"/>
          <p:cNvSpPr txBox="1">
            <a:spLocks noGrp="1"/>
          </p:cNvSpPr>
          <p:nvPr>
            <p:ph type="title"/>
          </p:nvPr>
        </p:nvSpPr>
        <p:spPr>
          <a:xfrm rot="515">
            <a:off x="2406900" y="1623064"/>
            <a:ext cx="6006600" cy="60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4" name="Google Shape;54;p9"/>
          <p:cNvSpPr txBox="1">
            <a:spLocks noGrp="1"/>
          </p:cNvSpPr>
          <p:nvPr>
            <p:ph type="subTitle" idx="1"/>
          </p:nvPr>
        </p:nvSpPr>
        <p:spPr>
          <a:xfrm>
            <a:off x="3658200" y="2303046"/>
            <a:ext cx="4755300" cy="147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grpSp>
        <p:nvGrpSpPr>
          <p:cNvPr id="56" name="Google Shape;56;p10"/>
          <p:cNvGrpSpPr/>
          <p:nvPr/>
        </p:nvGrpSpPr>
        <p:grpSpPr>
          <a:xfrm>
            <a:off x="396500" y="170424"/>
            <a:ext cx="8360126" cy="4398447"/>
            <a:chOff x="1054783" y="1029605"/>
            <a:chExt cx="7587010" cy="3902100"/>
          </a:xfrm>
        </p:grpSpPr>
        <p:sp>
          <p:nvSpPr>
            <p:cNvPr id="57" name="Google Shape;57;p10"/>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10"/>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0" name="Google Shape;60;p10"/>
          <p:cNvSpPr txBox="1">
            <a:spLocks noGrp="1"/>
          </p:cNvSpPr>
          <p:nvPr>
            <p:ph type="title"/>
          </p:nvPr>
        </p:nvSpPr>
        <p:spPr>
          <a:xfrm>
            <a:off x="720000" y="2233875"/>
            <a:ext cx="7704000" cy="615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395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Quantico"/>
              <a:buNone/>
              <a:defRPr sz="3300">
                <a:solidFill>
                  <a:schemeClr val="dk1"/>
                </a:solidFill>
                <a:latin typeface="Quantico"/>
                <a:ea typeface="Quantico"/>
                <a:cs typeface="Quantico"/>
                <a:sym typeface="Quantico"/>
              </a:defRPr>
            </a:lvl1pPr>
            <a:lvl2pPr lvl="1">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2pPr>
            <a:lvl3pPr lvl="2">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3pPr>
            <a:lvl4pPr lvl="3">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4pPr>
            <a:lvl5pPr lvl="4">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5pPr>
            <a:lvl6pPr lvl="5">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6pPr>
            <a:lvl7pPr lvl="6">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7pPr>
            <a:lvl8pPr lvl="7">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8pPr>
            <a:lvl9pPr lvl="8">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1pPr>
            <a:lvl2pPr marL="914400" lvl="1"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2pPr>
            <a:lvl3pPr marL="1371600" lvl="2"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3pPr>
            <a:lvl4pPr marL="1828800" lvl="3"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4pPr>
            <a:lvl5pPr marL="2286000" lvl="4"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5pPr>
            <a:lvl6pPr marL="2743200" lvl="5"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6pPr>
            <a:lvl7pPr marL="3200400" lvl="6"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7pPr>
            <a:lvl8pPr marL="3657600" lvl="7"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8pPr>
            <a:lvl9pPr marL="4114800" lvl="8"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grpSp>
        <p:nvGrpSpPr>
          <p:cNvPr id="76" name="Google Shape;76;p15"/>
          <p:cNvGrpSpPr/>
          <p:nvPr/>
        </p:nvGrpSpPr>
        <p:grpSpPr>
          <a:xfrm>
            <a:off x="1282950" y="650425"/>
            <a:ext cx="6578100" cy="3438300"/>
            <a:chOff x="772525" y="726625"/>
            <a:chExt cx="6578100" cy="3438300"/>
          </a:xfrm>
        </p:grpSpPr>
        <p:sp>
          <p:nvSpPr>
            <p:cNvPr id="77" name="Google Shape;77;p15"/>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15"/>
          <p:cNvGrpSpPr/>
          <p:nvPr/>
        </p:nvGrpSpPr>
        <p:grpSpPr>
          <a:xfrm>
            <a:off x="2848350" y="3365325"/>
            <a:ext cx="3447300" cy="962400"/>
            <a:chOff x="4924175" y="3441525"/>
            <a:chExt cx="3447300" cy="962400"/>
          </a:xfrm>
        </p:grpSpPr>
        <p:sp>
          <p:nvSpPr>
            <p:cNvPr id="80" name="Google Shape;80;p15"/>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15"/>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15"/>
          <p:cNvSpPr txBox="1"/>
          <p:nvPr/>
        </p:nvSpPr>
        <p:spPr>
          <a:xfrm>
            <a:off x="1414871" y="1639888"/>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a:solidFill>
                  <a:schemeClr val="accent2"/>
                </a:solidFill>
                <a:latin typeface="Quantico"/>
                <a:ea typeface="Quantico"/>
                <a:cs typeface="Quantico"/>
                <a:sym typeface="Quantico"/>
              </a:rPr>
              <a:t>&lt;/</a:t>
            </a:r>
            <a:endParaRPr sz="3600">
              <a:solidFill>
                <a:schemeClr val="accent2"/>
              </a:solidFill>
              <a:latin typeface="Quantico"/>
              <a:ea typeface="Quantico"/>
              <a:cs typeface="Quantico"/>
              <a:sym typeface="Quantico"/>
            </a:endParaRPr>
          </a:p>
        </p:txBody>
      </p:sp>
      <p:sp>
        <p:nvSpPr>
          <p:cNvPr id="83" name="Google Shape;83;p15"/>
          <p:cNvSpPr txBox="1"/>
          <p:nvPr/>
        </p:nvSpPr>
        <p:spPr>
          <a:xfrm>
            <a:off x="7020763" y="2493275"/>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a:solidFill>
                  <a:schemeClr val="dk1"/>
                </a:solidFill>
                <a:latin typeface="Quantico"/>
                <a:ea typeface="Quantico"/>
                <a:cs typeface="Quantico"/>
                <a:sym typeface="Quantico"/>
              </a:rPr>
              <a:t>/&gt;</a:t>
            </a:r>
            <a:endParaRPr sz="3600">
              <a:solidFill>
                <a:schemeClr val="dk1"/>
              </a:solidFill>
              <a:latin typeface="Quantico"/>
              <a:ea typeface="Quantico"/>
              <a:cs typeface="Quantico"/>
              <a:sym typeface="Quantico"/>
            </a:endParaRPr>
          </a:p>
        </p:txBody>
      </p:sp>
      <p:sp>
        <p:nvSpPr>
          <p:cNvPr id="84" name="Google Shape;84;p15"/>
          <p:cNvSpPr txBox="1">
            <a:spLocks noGrp="1"/>
          </p:cNvSpPr>
          <p:nvPr>
            <p:ph type="ctrTitle"/>
          </p:nvPr>
        </p:nvSpPr>
        <p:spPr>
          <a:xfrm>
            <a:off x="2073686" y="1519232"/>
            <a:ext cx="5019600" cy="118138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accent2"/>
                </a:solidFill>
              </a:rPr>
              <a:t>DE PROJECT </a:t>
            </a:r>
            <a:br>
              <a:rPr lang="en-US" dirty="0">
                <a:solidFill>
                  <a:schemeClr val="accent2"/>
                </a:solidFill>
              </a:rPr>
            </a:br>
            <a:r>
              <a:rPr lang="en-US" dirty="0">
                <a:solidFill>
                  <a:schemeClr val="accent2"/>
                </a:solidFill>
              </a:rPr>
              <a:t>VIRTUAL HOSPITAL</a:t>
            </a:r>
            <a:endParaRPr dirty="0">
              <a:solidFill>
                <a:schemeClr val="accent2"/>
              </a:solidFill>
            </a:endParaRPr>
          </a:p>
        </p:txBody>
      </p:sp>
      <p:grpSp>
        <p:nvGrpSpPr>
          <p:cNvPr id="86" name="Google Shape;86;p15"/>
          <p:cNvGrpSpPr/>
          <p:nvPr/>
        </p:nvGrpSpPr>
        <p:grpSpPr>
          <a:xfrm>
            <a:off x="488525" y="3098476"/>
            <a:ext cx="1864800" cy="718498"/>
            <a:chOff x="488525" y="3093501"/>
            <a:chExt cx="1864800" cy="718498"/>
          </a:xfrm>
        </p:grpSpPr>
        <p:grpSp>
          <p:nvGrpSpPr>
            <p:cNvPr id="87" name="Google Shape;87;p15"/>
            <p:cNvGrpSpPr/>
            <p:nvPr/>
          </p:nvGrpSpPr>
          <p:grpSpPr>
            <a:xfrm>
              <a:off x="488525" y="3093501"/>
              <a:ext cx="1864800" cy="718498"/>
              <a:chOff x="488525" y="3093501"/>
              <a:chExt cx="1864800" cy="718498"/>
            </a:xfrm>
          </p:grpSpPr>
          <p:sp>
            <p:nvSpPr>
              <p:cNvPr id="88" name="Google Shape;88;p15"/>
              <p:cNvSpPr/>
              <p:nvPr/>
            </p:nvSpPr>
            <p:spPr>
              <a:xfrm>
                <a:off x="488525" y="3348799"/>
                <a:ext cx="1864800" cy="46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488525" y="3093501"/>
                <a:ext cx="18648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15"/>
            <p:cNvGrpSpPr/>
            <p:nvPr/>
          </p:nvGrpSpPr>
          <p:grpSpPr>
            <a:xfrm>
              <a:off x="693113" y="3432625"/>
              <a:ext cx="1455642" cy="295547"/>
              <a:chOff x="704072" y="2828928"/>
              <a:chExt cx="1455642" cy="295547"/>
            </a:xfrm>
          </p:grpSpPr>
          <p:sp>
            <p:nvSpPr>
              <p:cNvPr id="91" name="Google Shape;91;p15"/>
              <p:cNvSpPr/>
              <p:nvPr/>
            </p:nvSpPr>
            <p:spPr>
              <a:xfrm>
                <a:off x="704072" y="2828928"/>
                <a:ext cx="295547" cy="295547"/>
              </a:xfrm>
              <a:custGeom>
                <a:avLst/>
                <a:gdLst/>
                <a:ahLst/>
                <a:cxnLst/>
                <a:rect l="l" t="t" r="r" b="b"/>
                <a:pathLst>
                  <a:path w="3170" h="3170" extrusionOk="0">
                    <a:moveTo>
                      <a:pt x="701" y="1"/>
                    </a:moveTo>
                    <a:cubicBezTo>
                      <a:pt x="301" y="1"/>
                      <a:pt x="1" y="334"/>
                      <a:pt x="1" y="701"/>
                    </a:cubicBezTo>
                    <a:lnTo>
                      <a:pt x="1" y="2436"/>
                    </a:lnTo>
                    <a:cubicBezTo>
                      <a:pt x="1" y="2869"/>
                      <a:pt x="334" y="3169"/>
                      <a:pt x="701" y="3169"/>
                    </a:cubicBezTo>
                    <a:lnTo>
                      <a:pt x="2469" y="3169"/>
                    </a:lnTo>
                    <a:cubicBezTo>
                      <a:pt x="2870" y="3169"/>
                      <a:pt x="3170" y="2836"/>
                      <a:pt x="3170" y="2436"/>
                    </a:cubicBezTo>
                    <a:lnTo>
                      <a:pt x="3170" y="701"/>
                    </a:lnTo>
                    <a:cubicBezTo>
                      <a:pt x="3170" y="267"/>
                      <a:pt x="2836" y="1"/>
                      <a:pt x="24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1095931" y="2922255"/>
                <a:ext cx="1063783" cy="21816"/>
              </a:xfrm>
              <a:custGeom>
                <a:avLst/>
                <a:gdLst/>
                <a:ahLst/>
                <a:cxnLst/>
                <a:rect l="l" t="t" r="r" b="b"/>
                <a:pathLst>
                  <a:path w="11410" h="234" extrusionOk="0">
                    <a:moveTo>
                      <a:pt x="134" y="0"/>
                    </a:moveTo>
                    <a:cubicBezTo>
                      <a:pt x="68" y="0"/>
                      <a:pt x="1" y="34"/>
                      <a:pt x="1" y="100"/>
                    </a:cubicBezTo>
                    <a:cubicBezTo>
                      <a:pt x="1" y="200"/>
                      <a:pt x="68" y="234"/>
                      <a:pt x="134" y="234"/>
                    </a:cubicBezTo>
                    <a:lnTo>
                      <a:pt x="11276" y="234"/>
                    </a:lnTo>
                    <a:cubicBezTo>
                      <a:pt x="11342" y="234"/>
                      <a:pt x="11409" y="200"/>
                      <a:pt x="11409" y="100"/>
                    </a:cubicBezTo>
                    <a:cubicBezTo>
                      <a:pt x="11409" y="34"/>
                      <a:pt x="11309" y="0"/>
                      <a:pt x="11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1095931" y="3003088"/>
                <a:ext cx="684327" cy="21910"/>
              </a:xfrm>
              <a:custGeom>
                <a:avLst/>
                <a:gdLst/>
                <a:ahLst/>
                <a:cxnLst/>
                <a:rect l="l" t="t" r="r" b="b"/>
                <a:pathLst>
                  <a:path w="7340" h="235" extrusionOk="0">
                    <a:moveTo>
                      <a:pt x="134" y="1"/>
                    </a:moveTo>
                    <a:cubicBezTo>
                      <a:pt x="68" y="1"/>
                      <a:pt x="1" y="34"/>
                      <a:pt x="1" y="134"/>
                    </a:cubicBezTo>
                    <a:cubicBezTo>
                      <a:pt x="1" y="201"/>
                      <a:pt x="68" y="234"/>
                      <a:pt x="134" y="234"/>
                    </a:cubicBezTo>
                    <a:lnTo>
                      <a:pt x="7239" y="234"/>
                    </a:lnTo>
                    <a:cubicBezTo>
                      <a:pt x="7306" y="234"/>
                      <a:pt x="7339" y="201"/>
                      <a:pt x="7339" y="134"/>
                    </a:cubicBezTo>
                    <a:cubicBezTo>
                      <a:pt x="7339" y="67"/>
                      <a:pt x="7273" y="1"/>
                      <a:pt x="7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15"/>
            <p:cNvGrpSpPr/>
            <p:nvPr/>
          </p:nvGrpSpPr>
          <p:grpSpPr>
            <a:xfrm>
              <a:off x="1892128" y="3177685"/>
              <a:ext cx="361833" cy="86930"/>
              <a:chOff x="2513203" y="3027163"/>
              <a:chExt cx="361833" cy="86930"/>
            </a:xfrm>
          </p:grpSpPr>
          <p:sp>
            <p:nvSpPr>
              <p:cNvPr id="95" name="Google Shape;95;p15"/>
              <p:cNvSpPr/>
              <p:nvPr/>
            </p:nvSpPr>
            <p:spPr>
              <a:xfrm>
                <a:off x="2513203" y="3027163"/>
                <a:ext cx="88213" cy="86930"/>
              </a:xfrm>
              <a:custGeom>
                <a:avLst/>
                <a:gdLst/>
                <a:ahLst/>
                <a:cxnLst/>
                <a:rect l="l" t="t" r="r" b="b"/>
                <a:pathLst>
                  <a:path w="2269" h="2236" extrusionOk="0">
                    <a:moveTo>
                      <a:pt x="1134" y="1"/>
                    </a:moveTo>
                    <a:cubicBezTo>
                      <a:pt x="500" y="1"/>
                      <a:pt x="0" y="501"/>
                      <a:pt x="0" y="1101"/>
                    </a:cubicBezTo>
                    <a:cubicBezTo>
                      <a:pt x="0" y="1735"/>
                      <a:pt x="500" y="2236"/>
                      <a:pt x="1134" y="2236"/>
                    </a:cubicBezTo>
                    <a:cubicBezTo>
                      <a:pt x="1768" y="2236"/>
                      <a:pt x="2268" y="1735"/>
                      <a:pt x="2268" y="1101"/>
                    </a:cubicBezTo>
                    <a:cubicBezTo>
                      <a:pt x="2268" y="501"/>
                      <a:pt x="1768" y="1"/>
                      <a:pt x="1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650635" y="3027163"/>
                <a:ext cx="88252" cy="86930"/>
              </a:xfrm>
              <a:custGeom>
                <a:avLst/>
                <a:gdLst/>
                <a:ahLst/>
                <a:cxnLst/>
                <a:rect l="l" t="t" r="r" b="b"/>
                <a:pathLst>
                  <a:path w="2270" h="2236" extrusionOk="0">
                    <a:moveTo>
                      <a:pt x="1135" y="1"/>
                    </a:moveTo>
                    <a:cubicBezTo>
                      <a:pt x="501" y="1"/>
                      <a:pt x="1" y="501"/>
                      <a:pt x="1" y="1101"/>
                    </a:cubicBezTo>
                    <a:cubicBezTo>
                      <a:pt x="1" y="1735"/>
                      <a:pt x="501" y="2236"/>
                      <a:pt x="1135" y="2236"/>
                    </a:cubicBezTo>
                    <a:cubicBezTo>
                      <a:pt x="1769" y="2236"/>
                      <a:pt x="2269" y="1735"/>
                      <a:pt x="2269" y="1101"/>
                    </a:cubicBezTo>
                    <a:cubicBezTo>
                      <a:pt x="2269" y="501"/>
                      <a:pt x="1736" y="1"/>
                      <a:pt x="1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786822" y="3027163"/>
                <a:ext cx="88213" cy="86930"/>
              </a:xfrm>
              <a:custGeom>
                <a:avLst/>
                <a:gdLst/>
                <a:ahLst/>
                <a:cxnLst/>
                <a:rect l="l" t="t" r="r" b="b"/>
                <a:pathLst>
                  <a:path w="2269" h="2236" extrusionOk="0">
                    <a:moveTo>
                      <a:pt x="1135" y="1"/>
                    </a:moveTo>
                    <a:cubicBezTo>
                      <a:pt x="501" y="1"/>
                      <a:pt x="0" y="501"/>
                      <a:pt x="0" y="1101"/>
                    </a:cubicBezTo>
                    <a:cubicBezTo>
                      <a:pt x="0" y="1735"/>
                      <a:pt x="501" y="2236"/>
                      <a:pt x="1135" y="2236"/>
                    </a:cubicBezTo>
                    <a:cubicBezTo>
                      <a:pt x="1768" y="2236"/>
                      <a:pt x="2269" y="1735"/>
                      <a:pt x="2269" y="1101"/>
                    </a:cubicBezTo>
                    <a:cubicBezTo>
                      <a:pt x="2269" y="501"/>
                      <a:pt x="1768" y="1"/>
                      <a:pt x="11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extBox 6">
            <a:extLst>
              <a:ext uri="{FF2B5EF4-FFF2-40B4-BE49-F238E27FC236}">
                <a16:creationId xmlns:a16="http://schemas.microsoft.com/office/drawing/2014/main" id="{8C2AC249-64F7-572E-3B13-31B86AF4997A}"/>
              </a:ext>
            </a:extLst>
          </p:cNvPr>
          <p:cNvSpPr txBox="1"/>
          <p:nvPr/>
        </p:nvSpPr>
        <p:spPr>
          <a:xfrm>
            <a:off x="3442830" y="3681394"/>
            <a:ext cx="2281312" cy="646331"/>
          </a:xfrm>
          <a:prstGeom prst="rect">
            <a:avLst/>
          </a:prstGeom>
          <a:noFill/>
        </p:spPr>
        <p:txBody>
          <a:bodyPr wrap="square">
            <a:spAutoFit/>
          </a:bodyPr>
          <a:lstStyle/>
          <a:p>
            <a:r>
              <a:rPr lang="en-US" sz="3600" dirty="0">
                <a:solidFill>
                  <a:schemeClr val="tx1"/>
                </a:solidFill>
              </a:rPr>
              <a:t>8/10/2024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87" name="Google Shape;187;p18"/>
          <p:cNvSpPr txBox="1"/>
          <p:nvPr/>
        </p:nvSpPr>
        <p:spPr>
          <a:xfrm>
            <a:off x="384679" y="1812053"/>
            <a:ext cx="3494864" cy="139149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600" dirty="0">
              <a:solidFill>
                <a:schemeClr val="tx1"/>
              </a:solidFill>
              <a:sym typeface="Source Code Pro"/>
            </a:endParaRPr>
          </a:p>
        </p:txBody>
      </p:sp>
      <p:pic>
        <p:nvPicPr>
          <p:cNvPr id="4" name="Picture 3" descr="A screenshot of a computer&#10;&#10;Description automatically generated">
            <a:extLst>
              <a:ext uri="{FF2B5EF4-FFF2-40B4-BE49-F238E27FC236}">
                <a16:creationId xmlns:a16="http://schemas.microsoft.com/office/drawing/2014/main" id="{6728BBE1-A1CB-F43C-3612-51EE5F9A62B1}"/>
              </a:ext>
            </a:extLst>
          </p:cNvPr>
          <p:cNvPicPr>
            <a:picLocks noChangeAspect="1"/>
          </p:cNvPicPr>
          <p:nvPr/>
        </p:nvPicPr>
        <p:blipFill>
          <a:blip r:embed="rId3"/>
          <a:stretch>
            <a:fillRect/>
          </a:stretch>
        </p:blipFill>
        <p:spPr>
          <a:xfrm>
            <a:off x="1856232" y="1115500"/>
            <a:ext cx="5431536" cy="3904487"/>
          </a:xfrm>
          <a:prstGeom prst="rect">
            <a:avLst/>
          </a:prstGeom>
        </p:spPr>
      </p:pic>
      <p:sp>
        <p:nvSpPr>
          <p:cNvPr id="6" name="Google Shape;108;p17">
            <a:extLst>
              <a:ext uri="{FF2B5EF4-FFF2-40B4-BE49-F238E27FC236}">
                <a16:creationId xmlns:a16="http://schemas.microsoft.com/office/drawing/2014/main" id="{A8279C3C-5E7D-D471-0653-4A01C0A4C176}"/>
              </a:ext>
            </a:extLst>
          </p:cNvPr>
          <p:cNvSpPr txBox="1">
            <a:spLocks noGrp="1"/>
          </p:cNvSpPr>
          <p:nvPr>
            <p:ph type="title"/>
          </p:nvPr>
        </p:nvSpPr>
        <p:spPr>
          <a:xfrm>
            <a:off x="720000" y="539500"/>
            <a:ext cx="7829196"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300" dirty="0">
                <a:solidFill>
                  <a:srgbClr val="FFDB5D"/>
                </a:solidFill>
                <a:latin typeface="Quantico"/>
              </a:rPr>
              <a:t>Azure Synapse workspace initialization </a:t>
            </a:r>
            <a:endParaRPr lang="en-US" dirty="0"/>
          </a:p>
        </p:txBody>
      </p:sp>
    </p:spTree>
    <p:extLst>
      <p:ext uri="{BB962C8B-B14F-4D97-AF65-F5344CB8AC3E}">
        <p14:creationId xmlns:p14="http://schemas.microsoft.com/office/powerpoint/2010/main" val="2895708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87" name="Google Shape;187;p18"/>
          <p:cNvSpPr txBox="1"/>
          <p:nvPr/>
        </p:nvSpPr>
        <p:spPr>
          <a:xfrm>
            <a:off x="384679" y="1812053"/>
            <a:ext cx="3494864" cy="139149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600" dirty="0">
              <a:solidFill>
                <a:schemeClr val="tx1"/>
              </a:solidFill>
              <a:sym typeface="Source Code Pro"/>
            </a:endParaRPr>
          </a:p>
        </p:txBody>
      </p:sp>
      <p:pic>
        <p:nvPicPr>
          <p:cNvPr id="4" name="Picture 3" descr="A screenshot of a computer&#10;&#10;Description automatically generated">
            <a:extLst>
              <a:ext uri="{FF2B5EF4-FFF2-40B4-BE49-F238E27FC236}">
                <a16:creationId xmlns:a16="http://schemas.microsoft.com/office/drawing/2014/main" id="{FF2BC9DC-C987-1DDC-73E8-13E20BF9C404}"/>
              </a:ext>
            </a:extLst>
          </p:cNvPr>
          <p:cNvPicPr>
            <a:picLocks noChangeAspect="1"/>
          </p:cNvPicPr>
          <p:nvPr/>
        </p:nvPicPr>
        <p:blipFill>
          <a:blip r:embed="rId3"/>
          <a:stretch>
            <a:fillRect/>
          </a:stretch>
        </p:blipFill>
        <p:spPr>
          <a:xfrm>
            <a:off x="1856232" y="1115500"/>
            <a:ext cx="5431536" cy="3904487"/>
          </a:xfrm>
          <a:prstGeom prst="rect">
            <a:avLst/>
          </a:prstGeom>
        </p:spPr>
      </p:pic>
      <p:sp>
        <p:nvSpPr>
          <p:cNvPr id="6" name="Google Shape;108;p17">
            <a:extLst>
              <a:ext uri="{FF2B5EF4-FFF2-40B4-BE49-F238E27FC236}">
                <a16:creationId xmlns:a16="http://schemas.microsoft.com/office/drawing/2014/main" id="{49299AF4-8BC7-A168-75C7-8942650EB748}"/>
              </a:ext>
            </a:extLst>
          </p:cNvPr>
          <p:cNvSpPr txBox="1">
            <a:spLocks noGrp="1"/>
          </p:cNvSpPr>
          <p:nvPr>
            <p:ph type="title"/>
          </p:nvPr>
        </p:nvSpPr>
        <p:spPr>
          <a:xfrm>
            <a:off x="719999" y="539500"/>
            <a:ext cx="7793685"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300" dirty="0">
                <a:solidFill>
                  <a:srgbClr val="FFDB5D"/>
                </a:solidFill>
                <a:latin typeface="Quantico"/>
              </a:rPr>
              <a:t>Azure Synapse workspace initialization </a:t>
            </a:r>
            <a:endParaRPr lang="en-US" dirty="0"/>
          </a:p>
        </p:txBody>
      </p:sp>
    </p:spTree>
    <p:extLst>
      <p:ext uri="{BB962C8B-B14F-4D97-AF65-F5344CB8AC3E}">
        <p14:creationId xmlns:p14="http://schemas.microsoft.com/office/powerpoint/2010/main" val="2762248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87" name="Google Shape;187;p18"/>
          <p:cNvSpPr txBox="1"/>
          <p:nvPr/>
        </p:nvSpPr>
        <p:spPr>
          <a:xfrm>
            <a:off x="384679" y="1812053"/>
            <a:ext cx="3494864" cy="139149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600" dirty="0">
              <a:solidFill>
                <a:schemeClr val="tx1"/>
              </a:solidFill>
              <a:sym typeface="Source Code Pro"/>
            </a:endParaRPr>
          </a:p>
        </p:txBody>
      </p:sp>
      <p:pic>
        <p:nvPicPr>
          <p:cNvPr id="4" name="Picture 3" descr="A screenshot of a computer&#10;&#10;Description automatically generated">
            <a:extLst>
              <a:ext uri="{FF2B5EF4-FFF2-40B4-BE49-F238E27FC236}">
                <a16:creationId xmlns:a16="http://schemas.microsoft.com/office/drawing/2014/main" id="{9CDB7C2C-268A-E8FF-50DC-34ABDD19E2AC}"/>
              </a:ext>
            </a:extLst>
          </p:cNvPr>
          <p:cNvPicPr>
            <a:picLocks noChangeAspect="1"/>
          </p:cNvPicPr>
          <p:nvPr/>
        </p:nvPicPr>
        <p:blipFill>
          <a:blip r:embed="rId3"/>
          <a:stretch>
            <a:fillRect/>
          </a:stretch>
        </p:blipFill>
        <p:spPr>
          <a:xfrm>
            <a:off x="1856232" y="1115500"/>
            <a:ext cx="5431536" cy="3904487"/>
          </a:xfrm>
          <a:prstGeom prst="rect">
            <a:avLst/>
          </a:prstGeom>
        </p:spPr>
      </p:pic>
      <p:sp>
        <p:nvSpPr>
          <p:cNvPr id="6" name="Google Shape;108;p17">
            <a:extLst>
              <a:ext uri="{FF2B5EF4-FFF2-40B4-BE49-F238E27FC236}">
                <a16:creationId xmlns:a16="http://schemas.microsoft.com/office/drawing/2014/main" id="{F40F5E46-660B-375A-3504-28D61270AA91}"/>
              </a:ext>
            </a:extLst>
          </p:cNvPr>
          <p:cNvSpPr txBox="1">
            <a:spLocks noGrp="1"/>
          </p:cNvSpPr>
          <p:nvPr>
            <p:ph type="title"/>
          </p:nvPr>
        </p:nvSpPr>
        <p:spPr>
          <a:xfrm>
            <a:off x="720000" y="539500"/>
            <a:ext cx="792685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300" dirty="0">
                <a:solidFill>
                  <a:srgbClr val="FFDB5D"/>
                </a:solidFill>
                <a:latin typeface="Quantico"/>
              </a:rPr>
              <a:t>Azure Synapse workspace initialization </a:t>
            </a:r>
            <a:endParaRPr lang="en-US" dirty="0"/>
          </a:p>
        </p:txBody>
      </p:sp>
    </p:spTree>
    <p:extLst>
      <p:ext uri="{BB962C8B-B14F-4D97-AF65-F5344CB8AC3E}">
        <p14:creationId xmlns:p14="http://schemas.microsoft.com/office/powerpoint/2010/main" val="4159153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87" name="Google Shape;187;p18"/>
          <p:cNvSpPr txBox="1"/>
          <p:nvPr/>
        </p:nvSpPr>
        <p:spPr>
          <a:xfrm>
            <a:off x="384679" y="1812053"/>
            <a:ext cx="3494864" cy="139149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600" dirty="0">
              <a:solidFill>
                <a:schemeClr val="tx1"/>
              </a:solidFill>
              <a:sym typeface="Source Code Pro"/>
            </a:endParaRPr>
          </a:p>
        </p:txBody>
      </p:sp>
      <p:pic>
        <p:nvPicPr>
          <p:cNvPr id="4" name="Picture 3" descr="A screenshot of a computer&#10;&#10;Description automatically generated">
            <a:extLst>
              <a:ext uri="{FF2B5EF4-FFF2-40B4-BE49-F238E27FC236}">
                <a16:creationId xmlns:a16="http://schemas.microsoft.com/office/drawing/2014/main" id="{D4367581-5F69-D218-A488-781B56868050}"/>
              </a:ext>
            </a:extLst>
          </p:cNvPr>
          <p:cNvPicPr>
            <a:picLocks noChangeAspect="1"/>
          </p:cNvPicPr>
          <p:nvPr/>
        </p:nvPicPr>
        <p:blipFill>
          <a:blip r:embed="rId3"/>
          <a:stretch>
            <a:fillRect/>
          </a:stretch>
        </p:blipFill>
        <p:spPr>
          <a:xfrm>
            <a:off x="1856232" y="1115500"/>
            <a:ext cx="5431536" cy="3904487"/>
          </a:xfrm>
          <a:prstGeom prst="rect">
            <a:avLst/>
          </a:prstGeom>
        </p:spPr>
      </p:pic>
      <p:sp>
        <p:nvSpPr>
          <p:cNvPr id="6" name="Google Shape;108;p17">
            <a:extLst>
              <a:ext uri="{FF2B5EF4-FFF2-40B4-BE49-F238E27FC236}">
                <a16:creationId xmlns:a16="http://schemas.microsoft.com/office/drawing/2014/main" id="{504B2750-8DA5-E070-DA33-6526F9A7AC5D}"/>
              </a:ext>
            </a:extLst>
          </p:cNvPr>
          <p:cNvSpPr txBox="1">
            <a:spLocks noGrp="1"/>
          </p:cNvSpPr>
          <p:nvPr>
            <p:ph type="title"/>
          </p:nvPr>
        </p:nvSpPr>
        <p:spPr>
          <a:xfrm>
            <a:off x="720000" y="539500"/>
            <a:ext cx="7820318"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300" dirty="0">
                <a:solidFill>
                  <a:srgbClr val="FFDB5D"/>
                </a:solidFill>
                <a:latin typeface="Quantico"/>
              </a:rPr>
              <a:t>Azure Synapse workspace initialization </a:t>
            </a:r>
            <a:endParaRPr lang="en-US" dirty="0"/>
          </a:p>
        </p:txBody>
      </p:sp>
    </p:spTree>
    <p:extLst>
      <p:ext uri="{BB962C8B-B14F-4D97-AF65-F5344CB8AC3E}">
        <p14:creationId xmlns:p14="http://schemas.microsoft.com/office/powerpoint/2010/main" val="2538331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87" name="Google Shape;187;p18"/>
          <p:cNvSpPr txBox="1"/>
          <p:nvPr/>
        </p:nvSpPr>
        <p:spPr>
          <a:xfrm>
            <a:off x="384679" y="1812053"/>
            <a:ext cx="3494864" cy="139149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600" dirty="0">
              <a:solidFill>
                <a:schemeClr val="tx1"/>
              </a:solidFill>
              <a:sym typeface="Source Code Pro"/>
            </a:endParaRPr>
          </a:p>
        </p:txBody>
      </p:sp>
      <p:pic>
        <p:nvPicPr>
          <p:cNvPr id="4" name="Picture 3" descr="A screenshot of a computer&#10;&#10;Description automatically generated">
            <a:extLst>
              <a:ext uri="{FF2B5EF4-FFF2-40B4-BE49-F238E27FC236}">
                <a16:creationId xmlns:a16="http://schemas.microsoft.com/office/drawing/2014/main" id="{4871BA16-7108-5A54-F6BD-9AA23ED08704}"/>
              </a:ext>
            </a:extLst>
          </p:cNvPr>
          <p:cNvPicPr>
            <a:picLocks noChangeAspect="1"/>
          </p:cNvPicPr>
          <p:nvPr/>
        </p:nvPicPr>
        <p:blipFill>
          <a:blip r:embed="rId3"/>
          <a:stretch>
            <a:fillRect/>
          </a:stretch>
        </p:blipFill>
        <p:spPr>
          <a:xfrm>
            <a:off x="1856232" y="1115500"/>
            <a:ext cx="5431536" cy="3904487"/>
          </a:xfrm>
          <a:prstGeom prst="rect">
            <a:avLst/>
          </a:prstGeom>
        </p:spPr>
      </p:pic>
      <p:sp>
        <p:nvSpPr>
          <p:cNvPr id="6" name="Google Shape;108;p17">
            <a:extLst>
              <a:ext uri="{FF2B5EF4-FFF2-40B4-BE49-F238E27FC236}">
                <a16:creationId xmlns:a16="http://schemas.microsoft.com/office/drawing/2014/main" id="{6EAEB47C-0A6E-1B3B-1419-817351D15F23}"/>
              </a:ext>
            </a:extLst>
          </p:cNvPr>
          <p:cNvSpPr txBox="1">
            <a:spLocks noGrp="1"/>
          </p:cNvSpPr>
          <p:nvPr>
            <p:ph type="title"/>
          </p:nvPr>
        </p:nvSpPr>
        <p:spPr>
          <a:xfrm>
            <a:off x="720000" y="539500"/>
            <a:ext cx="7829196"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300" dirty="0">
                <a:solidFill>
                  <a:srgbClr val="FFDB5D"/>
                </a:solidFill>
                <a:latin typeface="Quantico"/>
              </a:rPr>
              <a:t>Azure Synapse workspace initialization </a:t>
            </a:r>
            <a:endParaRPr lang="en-US" dirty="0"/>
          </a:p>
        </p:txBody>
      </p:sp>
    </p:spTree>
    <p:extLst>
      <p:ext uri="{BB962C8B-B14F-4D97-AF65-F5344CB8AC3E}">
        <p14:creationId xmlns:p14="http://schemas.microsoft.com/office/powerpoint/2010/main" val="1015210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87" name="Google Shape;187;p18"/>
          <p:cNvSpPr txBox="1"/>
          <p:nvPr/>
        </p:nvSpPr>
        <p:spPr>
          <a:xfrm>
            <a:off x="384679" y="1812053"/>
            <a:ext cx="3494864" cy="139149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600" dirty="0">
              <a:solidFill>
                <a:schemeClr val="tx1"/>
              </a:solidFill>
              <a:sym typeface="Source Code Pro"/>
            </a:endParaRPr>
          </a:p>
        </p:txBody>
      </p:sp>
      <p:pic>
        <p:nvPicPr>
          <p:cNvPr id="6" name="Picture 5" descr="A screenshot of a computer&#10;&#10;Description automatically generated">
            <a:extLst>
              <a:ext uri="{FF2B5EF4-FFF2-40B4-BE49-F238E27FC236}">
                <a16:creationId xmlns:a16="http://schemas.microsoft.com/office/drawing/2014/main" id="{66192A45-D262-6D55-E1C6-6BBDAEB6DC77}"/>
              </a:ext>
            </a:extLst>
          </p:cNvPr>
          <p:cNvPicPr>
            <a:picLocks noChangeAspect="1"/>
          </p:cNvPicPr>
          <p:nvPr/>
        </p:nvPicPr>
        <p:blipFill>
          <a:blip r:embed="rId3"/>
          <a:stretch>
            <a:fillRect/>
          </a:stretch>
        </p:blipFill>
        <p:spPr>
          <a:xfrm>
            <a:off x="1856232" y="1115500"/>
            <a:ext cx="5431536" cy="3904487"/>
          </a:xfrm>
          <a:prstGeom prst="rect">
            <a:avLst/>
          </a:prstGeom>
        </p:spPr>
      </p:pic>
      <p:sp>
        <p:nvSpPr>
          <p:cNvPr id="9" name="Google Shape;108;p17">
            <a:extLst>
              <a:ext uri="{FF2B5EF4-FFF2-40B4-BE49-F238E27FC236}">
                <a16:creationId xmlns:a16="http://schemas.microsoft.com/office/drawing/2014/main" id="{BB0B3E3E-3950-7E5E-C6D7-41CD83A9EFDC}"/>
              </a:ext>
            </a:extLst>
          </p:cNvPr>
          <p:cNvSpPr txBox="1">
            <a:spLocks noGrp="1"/>
          </p:cNvSpPr>
          <p:nvPr>
            <p:ph type="title"/>
          </p:nvPr>
        </p:nvSpPr>
        <p:spPr>
          <a:xfrm>
            <a:off x="720000" y="539500"/>
            <a:ext cx="7829196"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300" dirty="0">
                <a:solidFill>
                  <a:srgbClr val="FFDB5D"/>
                </a:solidFill>
                <a:latin typeface="Quantico"/>
              </a:rPr>
              <a:t>Azure Synapse workspace initialization </a:t>
            </a:r>
            <a:endParaRPr lang="en-US" dirty="0"/>
          </a:p>
        </p:txBody>
      </p:sp>
    </p:spTree>
    <p:extLst>
      <p:ext uri="{BB962C8B-B14F-4D97-AF65-F5344CB8AC3E}">
        <p14:creationId xmlns:p14="http://schemas.microsoft.com/office/powerpoint/2010/main" val="1392353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87" name="Google Shape;187;p18"/>
          <p:cNvSpPr txBox="1"/>
          <p:nvPr/>
        </p:nvSpPr>
        <p:spPr>
          <a:xfrm>
            <a:off x="384679" y="1812053"/>
            <a:ext cx="3494864" cy="139149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600" dirty="0">
              <a:solidFill>
                <a:schemeClr val="tx1"/>
              </a:solidFill>
              <a:sym typeface="Source Code Pro"/>
            </a:endParaRPr>
          </a:p>
        </p:txBody>
      </p:sp>
      <p:pic>
        <p:nvPicPr>
          <p:cNvPr id="4" name="Picture 3" descr="A screenshot of a computer&#10;&#10;Description automatically generated">
            <a:extLst>
              <a:ext uri="{FF2B5EF4-FFF2-40B4-BE49-F238E27FC236}">
                <a16:creationId xmlns:a16="http://schemas.microsoft.com/office/drawing/2014/main" id="{55EA6AD5-12A3-EB07-8193-0D5B622F7CF9}"/>
              </a:ext>
            </a:extLst>
          </p:cNvPr>
          <p:cNvPicPr>
            <a:picLocks noChangeAspect="1"/>
          </p:cNvPicPr>
          <p:nvPr/>
        </p:nvPicPr>
        <p:blipFill>
          <a:blip r:embed="rId3"/>
          <a:stretch>
            <a:fillRect/>
          </a:stretch>
        </p:blipFill>
        <p:spPr>
          <a:xfrm>
            <a:off x="1856232" y="1115500"/>
            <a:ext cx="5431536" cy="3904487"/>
          </a:xfrm>
          <a:prstGeom prst="rect">
            <a:avLst/>
          </a:prstGeom>
        </p:spPr>
      </p:pic>
      <p:sp>
        <p:nvSpPr>
          <p:cNvPr id="7" name="Google Shape;108;p17">
            <a:extLst>
              <a:ext uri="{FF2B5EF4-FFF2-40B4-BE49-F238E27FC236}">
                <a16:creationId xmlns:a16="http://schemas.microsoft.com/office/drawing/2014/main" id="{D6416ABE-8E23-A7F2-1708-C9E75F8AC9C4}"/>
              </a:ext>
            </a:extLst>
          </p:cNvPr>
          <p:cNvSpPr txBox="1">
            <a:spLocks noGrp="1"/>
          </p:cNvSpPr>
          <p:nvPr>
            <p:ph type="title"/>
          </p:nvPr>
        </p:nvSpPr>
        <p:spPr>
          <a:xfrm>
            <a:off x="720000" y="539500"/>
            <a:ext cx="7882462"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300" dirty="0">
                <a:solidFill>
                  <a:srgbClr val="FFDB5D"/>
                </a:solidFill>
                <a:latin typeface="Quantico"/>
              </a:rPr>
              <a:t>Azure Synapse workspace initialization </a:t>
            </a:r>
            <a:endParaRPr lang="en-US" dirty="0"/>
          </a:p>
        </p:txBody>
      </p:sp>
    </p:spTree>
    <p:extLst>
      <p:ext uri="{BB962C8B-B14F-4D97-AF65-F5344CB8AC3E}">
        <p14:creationId xmlns:p14="http://schemas.microsoft.com/office/powerpoint/2010/main" val="3662969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87" name="Google Shape;187;p18"/>
          <p:cNvSpPr txBox="1"/>
          <p:nvPr/>
        </p:nvSpPr>
        <p:spPr>
          <a:xfrm>
            <a:off x="384679" y="1812053"/>
            <a:ext cx="3494864" cy="139149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600" dirty="0">
              <a:solidFill>
                <a:schemeClr val="tx1"/>
              </a:solidFill>
              <a:sym typeface="Source Code Pro"/>
            </a:endParaRPr>
          </a:p>
        </p:txBody>
      </p:sp>
      <p:pic>
        <p:nvPicPr>
          <p:cNvPr id="4" name="Picture 3" descr="A screenshot of a computer&#10;&#10;Description automatically generated">
            <a:extLst>
              <a:ext uri="{FF2B5EF4-FFF2-40B4-BE49-F238E27FC236}">
                <a16:creationId xmlns:a16="http://schemas.microsoft.com/office/drawing/2014/main" id="{87724453-49EB-4C8F-7135-BFDE61398271}"/>
              </a:ext>
            </a:extLst>
          </p:cNvPr>
          <p:cNvPicPr>
            <a:picLocks noChangeAspect="1"/>
          </p:cNvPicPr>
          <p:nvPr/>
        </p:nvPicPr>
        <p:blipFill>
          <a:blip r:embed="rId3"/>
          <a:stretch>
            <a:fillRect/>
          </a:stretch>
        </p:blipFill>
        <p:spPr>
          <a:xfrm>
            <a:off x="1856232" y="1115500"/>
            <a:ext cx="5431536" cy="3904487"/>
          </a:xfrm>
          <a:prstGeom prst="rect">
            <a:avLst/>
          </a:prstGeom>
        </p:spPr>
      </p:pic>
      <p:sp>
        <p:nvSpPr>
          <p:cNvPr id="6" name="Google Shape;108;p17">
            <a:extLst>
              <a:ext uri="{FF2B5EF4-FFF2-40B4-BE49-F238E27FC236}">
                <a16:creationId xmlns:a16="http://schemas.microsoft.com/office/drawing/2014/main" id="{22ECE9FA-A391-C9B5-EDD2-6B2EC13D1834}"/>
              </a:ext>
            </a:extLst>
          </p:cNvPr>
          <p:cNvSpPr txBox="1">
            <a:spLocks noGrp="1"/>
          </p:cNvSpPr>
          <p:nvPr>
            <p:ph type="title"/>
          </p:nvPr>
        </p:nvSpPr>
        <p:spPr>
          <a:xfrm>
            <a:off x="719999" y="539500"/>
            <a:ext cx="7811441"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300" dirty="0">
                <a:solidFill>
                  <a:srgbClr val="FFDB5D"/>
                </a:solidFill>
                <a:latin typeface="Quantico"/>
              </a:rPr>
              <a:t>Azure Synapse workspace initialization </a:t>
            </a:r>
            <a:endParaRPr lang="en-US" dirty="0"/>
          </a:p>
        </p:txBody>
      </p:sp>
    </p:spTree>
    <p:extLst>
      <p:ext uri="{BB962C8B-B14F-4D97-AF65-F5344CB8AC3E}">
        <p14:creationId xmlns:p14="http://schemas.microsoft.com/office/powerpoint/2010/main" val="3153394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87" name="Google Shape;187;p18"/>
          <p:cNvSpPr txBox="1"/>
          <p:nvPr/>
        </p:nvSpPr>
        <p:spPr>
          <a:xfrm>
            <a:off x="384679" y="1812053"/>
            <a:ext cx="3494864" cy="139149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600" dirty="0">
              <a:solidFill>
                <a:schemeClr val="tx1"/>
              </a:solidFill>
              <a:sym typeface="Source Code Pro"/>
            </a:endParaRPr>
          </a:p>
        </p:txBody>
      </p:sp>
      <p:pic>
        <p:nvPicPr>
          <p:cNvPr id="4" name="Picture 3" descr="A screenshot of a computer&#10;&#10;Description automatically generated">
            <a:extLst>
              <a:ext uri="{FF2B5EF4-FFF2-40B4-BE49-F238E27FC236}">
                <a16:creationId xmlns:a16="http://schemas.microsoft.com/office/drawing/2014/main" id="{FEECA509-D7AE-AD38-C0FA-05FE4D093217}"/>
              </a:ext>
            </a:extLst>
          </p:cNvPr>
          <p:cNvPicPr>
            <a:picLocks noChangeAspect="1"/>
          </p:cNvPicPr>
          <p:nvPr/>
        </p:nvPicPr>
        <p:blipFill>
          <a:blip r:embed="rId3"/>
          <a:stretch>
            <a:fillRect/>
          </a:stretch>
        </p:blipFill>
        <p:spPr>
          <a:xfrm>
            <a:off x="1856232" y="1115500"/>
            <a:ext cx="5431536" cy="3904487"/>
          </a:xfrm>
          <a:prstGeom prst="rect">
            <a:avLst/>
          </a:prstGeom>
        </p:spPr>
      </p:pic>
      <p:sp>
        <p:nvSpPr>
          <p:cNvPr id="6" name="Google Shape;108;p17">
            <a:extLst>
              <a:ext uri="{FF2B5EF4-FFF2-40B4-BE49-F238E27FC236}">
                <a16:creationId xmlns:a16="http://schemas.microsoft.com/office/drawing/2014/main" id="{8B9EFE4F-1E96-79DA-D2C0-FFBB51406D06}"/>
              </a:ext>
            </a:extLst>
          </p:cNvPr>
          <p:cNvSpPr txBox="1">
            <a:spLocks noGrp="1"/>
          </p:cNvSpPr>
          <p:nvPr>
            <p:ph type="title"/>
          </p:nvPr>
        </p:nvSpPr>
        <p:spPr>
          <a:xfrm>
            <a:off x="719999" y="539500"/>
            <a:ext cx="7811441"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300" dirty="0">
                <a:solidFill>
                  <a:srgbClr val="FFDB5D"/>
                </a:solidFill>
                <a:latin typeface="Quantico"/>
              </a:rPr>
              <a:t>Azure Synapse workspace initialization </a:t>
            </a:r>
            <a:endParaRPr lang="en-US" dirty="0"/>
          </a:p>
        </p:txBody>
      </p:sp>
    </p:spTree>
    <p:extLst>
      <p:ext uri="{BB962C8B-B14F-4D97-AF65-F5344CB8AC3E}">
        <p14:creationId xmlns:p14="http://schemas.microsoft.com/office/powerpoint/2010/main" val="3310668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87" name="Google Shape;187;p18"/>
          <p:cNvSpPr txBox="1"/>
          <p:nvPr/>
        </p:nvSpPr>
        <p:spPr>
          <a:xfrm>
            <a:off x="384679" y="1812053"/>
            <a:ext cx="3494864" cy="139149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600" dirty="0">
              <a:solidFill>
                <a:schemeClr val="tx1"/>
              </a:solidFill>
              <a:sym typeface="Source Code Pro"/>
            </a:endParaRPr>
          </a:p>
        </p:txBody>
      </p:sp>
      <p:pic>
        <p:nvPicPr>
          <p:cNvPr id="5" name="Picture 4" descr="A screenshot of a computer&#10;&#10;Description automatically generated">
            <a:extLst>
              <a:ext uri="{FF2B5EF4-FFF2-40B4-BE49-F238E27FC236}">
                <a16:creationId xmlns:a16="http://schemas.microsoft.com/office/drawing/2014/main" id="{FD628C1A-8E1B-86BA-9F63-FADB6ED5BAC2}"/>
              </a:ext>
            </a:extLst>
          </p:cNvPr>
          <p:cNvPicPr>
            <a:picLocks noChangeAspect="1"/>
          </p:cNvPicPr>
          <p:nvPr/>
        </p:nvPicPr>
        <p:blipFill>
          <a:blip r:embed="rId3"/>
          <a:stretch>
            <a:fillRect/>
          </a:stretch>
        </p:blipFill>
        <p:spPr>
          <a:xfrm>
            <a:off x="1856232" y="1115500"/>
            <a:ext cx="5431536" cy="3904487"/>
          </a:xfrm>
          <a:prstGeom prst="rect">
            <a:avLst/>
          </a:prstGeom>
        </p:spPr>
      </p:pic>
      <p:sp>
        <p:nvSpPr>
          <p:cNvPr id="6" name="Google Shape;108;p17">
            <a:extLst>
              <a:ext uri="{FF2B5EF4-FFF2-40B4-BE49-F238E27FC236}">
                <a16:creationId xmlns:a16="http://schemas.microsoft.com/office/drawing/2014/main" id="{02B5126A-983E-C67C-3651-EF0D3ABBBB3F}"/>
              </a:ext>
            </a:extLst>
          </p:cNvPr>
          <p:cNvSpPr txBox="1">
            <a:spLocks noGrp="1"/>
          </p:cNvSpPr>
          <p:nvPr>
            <p:ph type="title"/>
          </p:nvPr>
        </p:nvSpPr>
        <p:spPr>
          <a:xfrm>
            <a:off x="719999" y="539500"/>
            <a:ext cx="7793685"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300" dirty="0">
                <a:solidFill>
                  <a:srgbClr val="FFDB5D"/>
                </a:solidFill>
                <a:latin typeface="Quantico"/>
              </a:rPr>
              <a:t>Azure Synapse workspace initialization </a:t>
            </a:r>
            <a:endParaRPr lang="en-US" dirty="0"/>
          </a:p>
        </p:txBody>
      </p:sp>
    </p:spTree>
    <p:extLst>
      <p:ext uri="{BB962C8B-B14F-4D97-AF65-F5344CB8AC3E}">
        <p14:creationId xmlns:p14="http://schemas.microsoft.com/office/powerpoint/2010/main" val="57803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720000" y="539500"/>
            <a:ext cx="7704000" cy="564086"/>
          </a:xfrm>
          <a:prstGeom prst="rect">
            <a:avLst/>
          </a:prstGeom>
        </p:spPr>
        <p:txBody>
          <a:bodyPr spcFirstLastPara="1" wrap="square" lIns="91425" tIns="91425" rIns="91425" bIns="91425" anchor="t" anchorCtr="0">
            <a:noAutofit/>
          </a:bodyPr>
          <a:lstStyle/>
          <a:p>
            <a:r>
              <a:rPr lang="en-US" dirty="0">
                <a:solidFill>
                  <a:schemeClr val="accent2"/>
                </a:solidFill>
              </a:rPr>
              <a:t>Azure storage creation</a:t>
            </a:r>
            <a:endParaRPr lang="en-US" dirty="0"/>
          </a:p>
        </p:txBody>
      </p:sp>
      <p:pic>
        <p:nvPicPr>
          <p:cNvPr id="3" name="Picture 2" descr="A screenshot of a computer&#10;&#10;Description automatically generated">
            <a:extLst>
              <a:ext uri="{FF2B5EF4-FFF2-40B4-BE49-F238E27FC236}">
                <a16:creationId xmlns:a16="http://schemas.microsoft.com/office/drawing/2014/main" id="{13E41463-5C4B-B919-110E-52FEAFB0FA7C}"/>
              </a:ext>
            </a:extLst>
          </p:cNvPr>
          <p:cNvPicPr>
            <a:picLocks/>
          </p:cNvPicPr>
          <p:nvPr/>
        </p:nvPicPr>
        <p:blipFill>
          <a:blip r:embed="rId3"/>
          <a:stretch>
            <a:fillRect/>
          </a:stretch>
        </p:blipFill>
        <p:spPr>
          <a:xfrm>
            <a:off x="1856232" y="1103586"/>
            <a:ext cx="5431536" cy="3904488"/>
          </a:xfrm>
          <a:prstGeom prst="rect">
            <a:avLst/>
          </a:prstGeom>
        </p:spPr>
      </p:pic>
    </p:spTree>
    <p:extLst>
      <p:ext uri="{BB962C8B-B14F-4D97-AF65-F5344CB8AC3E}">
        <p14:creationId xmlns:p14="http://schemas.microsoft.com/office/powerpoint/2010/main" val="1239846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87" name="Google Shape;187;p18"/>
          <p:cNvSpPr txBox="1"/>
          <p:nvPr/>
        </p:nvSpPr>
        <p:spPr>
          <a:xfrm>
            <a:off x="384679" y="1812053"/>
            <a:ext cx="3494864" cy="139149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600" dirty="0">
              <a:solidFill>
                <a:schemeClr val="tx1"/>
              </a:solidFill>
              <a:sym typeface="Source Code Pro"/>
            </a:endParaRPr>
          </a:p>
        </p:txBody>
      </p:sp>
      <p:pic>
        <p:nvPicPr>
          <p:cNvPr id="5" name="Picture 4" descr="A screenshot of a computer&#10;&#10;Description automatically generated">
            <a:extLst>
              <a:ext uri="{FF2B5EF4-FFF2-40B4-BE49-F238E27FC236}">
                <a16:creationId xmlns:a16="http://schemas.microsoft.com/office/drawing/2014/main" id="{1565D6A2-D3CF-3805-B9A6-3A299B735A93}"/>
              </a:ext>
            </a:extLst>
          </p:cNvPr>
          <p:cNvPicPr>
            <a:picLocks noChangeAspect="1"/>
          </p:cNvPicPr>
          <p:nvPr/>
        </p:nvPicPr>
        <p:blipFill>
          <a:blip r:embed="rId3"/>
          <a:stretch>
            <a:fillRect/>
          </a:stretch>
        </p:blipFill>
        <p:spPr>
          <a:xfrm>
            <a:off x="1856232" y="1115500"/>
            <a:ext cx="5431536" cy="3904487"/>
          </a:xfrm>
          <a:prstGeom prst="rect">
            <a:avLst/>
          </a:prstGeom>
        </p:spPr>
      </p:pic>
      <p:sp>
        <p:nvSpPr>
          <p:cNvPr id="6" name="Google Shape;108;p17">
            <a:extLst>
              <a:ext uri="{FF2B5EF4-FFF2-40B4-BE49-F238E27FC236}">
                <a16:creationId xmlns:a16="http://schemas.microsoft.com/office/drawing/2014/main" id="{3C36F3CD-7BB9-9B8D-CD87-1869DF8333EF}"/>
              </a:ext>
            </a:extLst>
          </p:cNvPr>
          <p:cNvSpPr txBox="1">
            <a:spLocks noGrp="1"/>
          </p:cNvSpPr>
          <p:nvPr>
            <p:ph type="title"/>
          </p:nvPr>
        </p:nvSpPr>
        <p:spPr>
          <a:xfrm>
            <a:off x="719999" y="539500"/>
            <a:ext cx="7793685"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300" dirty="0">
                <a:solidFill>
                  <a:srgbClr val="FFDB5D"/>
                </a:solidFill>
                <a:latin typeface="Quantico"/>
              </a:rPr>
              <a:t>Azure Synapse workspace initialization </a:t>
            </a:r>
            <a:endParaRPr lang="en-US" dirty="0"/>
          </a:p>
        </p:txBody>
      </p:sp>
    </p:spTree>
    <p:extLst>
      <p:ext uri="{BB962C8B-B14F-4D97-AF65-F5344CB8AC3E}">
        <p14:creationId xmlns:p14="http://schemas.microsoft.com/office/powerpoint/2010/main" val="3907195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87" name="Google Shape;187;p18"/>
          <p:cNvSpPr txBox="1"/>
          <p:nvPr/>
        </p:nvSpPr>
        <p:spPr>
          <a:xfrm>
            <a:off x="384678" y="1812053"/>
            <a:ext cx="3130879" cy="1391499"/>
          </a:xfrm>
          <a:prstGeom prst="rect">
            <a:avLst/>
          </a:prstGeom>
          <a:noFill/>
          <a:ln>
            <a:noFill/>
          </a:ln>
        </p:spPr>
        <p:txBody>
          <a:bodyPr spcFirstLastPara="1" wrap="square" lIns="91425" tIns="91425" rIns="91425" bIns="91425" anchor="t" anchorCtr="0">
            <a:noAutofit/>
          </a:bodyPr>
          <a:lstStyle/>
          <a:p>
            <a:r>
              <a:rPr lang="en-US" sz="1800" dirty="0">
                <a:solidFill>
                  <a:schemeClr val="tx1"/>
                </a:solidFill>
              </a:rPr>
              <a:t>This SQL query is using the COUNT() function to count the number of rows in a table </a:t>
            </a:r>
          </a:p>
          <a:p>
            <a:pPr marL="0" lvl="0" indent="0" rtl="0">
              <a:spcBef>
                <a:spcPts val="0"/>
              </a:spcBef>
              <a:spcAft>
                <a:spcPts val="0"/>
              </a:spcAft>
              <a:buNone/>
            </a:pPr>
            <a:endParaRPr sz="1600" dirty="0">
              <a:solidFill>
                <a:schemeClr val="tx1"/>
              </a:solidFill>
              <a:sym typeface="Source Code Pro"/>
            </a:endParaRPr>
          </a:p>
        </p:txBody>
      </p:sp>
      <p:pic>
        <p:nvPicPr>
          <p:cNvPr id="188" name="Picture 187" descr="image.png"/>
          <p:cNvPicPr>
            <a:picLocks noChangeAspect="1"/>
          </p:cNvPicPr>
          <p:nvPr/>
        </p:nvPicPr>
        <p:blipFill>
          <a:blip r:embed="rId3"/>
          <a:stretch>
            <a:fillRect/>
          </a:stretch>
        </p:blipFill>
        <p:spPr>
          <a:xfrm>
            <a:off x="3712464" y="1115500"/>
            <a:ext cx="5431536" cy="3904487"/>
          </a:xfrm>
          <a:prstGeom prst="rect">
            <a:avLst/>
          </a:prstGeom>
        </p:spPr>
      </p:pic>
      <p:sp>
        <p:nvSpPr>
          <p:cNvPr id="6" name="Google Shape;108;p17">
            <a:extLst>
              <a:ext uri="{FF2B5EF4-FFF2-40B4-BE49-F238E27FC236}">
                <a16:creationId xmlns:a16="http://schemas.microsoft.com/office/drawing/2014/main" id="{3983254A-5DA0-5BBA-8716-6573C0E0E11C}"/>
              </a:ext>
            </a:extLst>
          </p:cNvPr>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3300" b="1" kern="100" dirty="0">
                <a:solidFill>
                  <a:srgbClr val="FFDB5D"/>
                </a:solidFill>
                <a:effectLst/>
                <a:latin typeface="Quantico" panose="020B0004020202020204" pitchFamily="34" charset="0"/>
                <a:ea typeface="Aptos" panose="020B0004020202020204" pitchFamily="34" charset="0"/>
                <a:cs typeface="Arial" panose="020B0604020202020204" pitchFamily="34" charset="0"/>
              </a:rPr>
              <a:t>Queries on staging tables</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953318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2" name="Google Shape;187;p18">
            <a:extLst>
              <a:ext uri="{FF2B5EF4-FFF2-40B4-BE49-F238E27FC236}">
                <a16:creationId xmlns:a16="http://schemas.microsoft.com/office/drawing/2014/main" id="{D495913B-0492-8281-1CDA-AA1BC09BB564}"/>
              </a:ext>
            </a:extLst>
          </p:cNvPr>
          <p:cNvSpPr txBox="1"/>
          <p:nvPr/>
        </p:nvSpPr>
        <p:spPr>
          <a:xfrm>
            <a:off x="384678" y="1812053"/>
            <a:ext cx="3130879" cy="1391499"/>
          </a:xfrm>
          <a:prstGeom prst="rect">
            <a:avLst/>
          </a:prstGeom>
          <a:noFill/>
          <a:ln>
            <a:noFill/>
          </a:ln>
        </p:spPr>
        <p:txBody>
          <a:bodyPr spcFirstLastPara="1" wrap="square" lIns="91425" tIns="91425" rIns="91425" bIns="91425" anchor="t" anchorCtr="0">
            <a:noAutofit/>
          </a:bodyPr>
          <a:lstStyle/>
          <a:p>
            <a:r>
              <a:rPr lang="en-US" sz="1800" dirty="0">
                <a:solidFill>
                  <a:schemeClr val="tx1"/>
                </a:solidFill>
              </a:rPr>
              <a:t>This SQL query counts the number of patients with diabetes. It uses</a:t>
            </a:r>
            <a:r>
              <a:rPr lang="ar-EG" sz="1800" dirty="0">
                <a:solidFill>
                  <a:schemeClr val="tx1"/>
                </a:solidFill>
              </a:rPr>
              <a:t> </a:t>
            </a:r>
            <a:r>
              <a:rPr lang="en-US" sz="1800" dirty="0">
                <a:solidFill>
                  <a:schemeClr val="tx1"/>
                </a:solidFill>
              </a:rPr>
              <a:t>where clause to extract the 'diabetes' field from each row, filtering for values equal to 1 (indicating diabetes). </a:t>
            </a:r>
          </a:p>
          <a:p>
            <a:pPr marL="0" lvl="0" indent="0" rtl="0">
              <a:spcBef>
                <a:spcPts val="0"/>
              </a:spcBef>
              <a:spcAft>
                <a:spcPts val="0"/>
              </a:spcAft>
              <a:buNone/>
            </a:pPr>
            <a:endParaRPr sz="1600" dirty="0">
              <a:solidFill>
                <a:schemeClr val="tx1"/>
              </a:solidFill>
              <a:sym typeface="Source Code Pro"/>
            </a:endParaRPr>
          </a:p>
        </p:txBody>
      </p:sp>
      <p:pic>
        <p:nvPicPr>
          <p:cNvPr id="4" name="Picture 3" descr="image.png"/>
          <p:cNvPicPr>
            <a:picLocks noChangeAspect="1"/>
          </p:cNvPicPr>
          <p:nvPr/>
        </p:nvPicPr>
        <p:blipFill>
          <a:blip r:embed="rId3"/>
          <a:stretch>
            <a:fillRect/>
          </a:stretch>
        </p:blipFill>
        <p:spPr>
          <a:xfrm>
            <a:off x="3712464" y="1115500"/>
            <a:ext cx="5431536" cy="3904487"/>
          </a:xfrm>
          <a:prstGeom prst="rect">
            <a:avLst/>
          </a:prstGeom>
        </p:spPr>
      </p:pic>
      <p:sp>
        <p:nvSpPr>
          <p:cNvPr id="7" name="Google Shape;108;p17">
            <a:extLst>
              <a:ext uri="{FF2B5EF4-FFF2-40B4-BE49-F238E27FC236}">
                <a16:creationId xmlns:a16="http://schemas.microsoft.com/office/drawing/2014/main" id="{8B9396F8-BC4F-11AF-E7BB-783789CC0B55}"/>
              </a:ext>
            </a:extLst>
          </p:cNvPr>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3300" b="1" kern="100" dirty="0">
                <a:solidFill>
                  <a:srgbClr val="FFDB5D"/>
                </a:solidFill>
                <a:effectLst/>
                <a:latin typeface="Quantico" panose="020B0004020202020204" pitchFamily="34" charset="0"/>
                <a:ea typeface="Aptos" panose="020B0004020202020204" pitchFamily="34" charset="0"/>
                <a:cs typeface="Arial" panose="020B0604020202020204" pitchFamily="34" charset="0"/>
              </a:rPr>
              <a:t>Queries on staging tables</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342635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87" name="Google Shape;187;p18"/>
          <p:cNvSpPr txBox="1"/>
          <p:nvPr/>
        </p:nvSpPr>
        <p:spPr>
          <a:xfrm>
            <a:off x="384678" y="1812053"/>
            <a:ext cx="4187321" cy="192122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lang="en-US" sz="1600" dirty="0">
              <a:solidFill>
                <a:schemeClr val="tx1"/>
              </a:solidFill>
              <a:sym typeface="Source Code Pro"/>
            </a:endParaRPr>
          </a:p>
        </p:txBody>
      </p:sp>
      <p:sp>
        <p:nvSpPr>
          <p:cNvPr id="3" name="Google Shape;187;p18">
            <a:extLst>
              <a:ext uri="{FF2B5EF4-FFF2-40B4-BE49-F238E27FC236}">
                <a16:creationId xmlns:a16="http://schemas.microsoft.com/office/drawing/2014/main" id="{7717D9A0-F71A-48D4-0BE4-1C7EE4DB9E6C}"/>
              </a:ext>
            </a:extLst>
          </p:cNvPr>
          <p:cNvSpPr txBox="1"/>
          <p:nvPr/>
        </p:nvSpPr>
        <p:spPr>
          <a:xfrm>
            <a:off x="384678" y="1812053"/>
            <a:ext cx="3130879" cy="1391499"/>
          </a:xfrm>
          <a:prstGeom prst="rect">
            <a:avLst/>
          </a:prstGeom>
          <a:noFill/>
          <a:ln>
            <a:noFill/>
          </a:ln>
        </p:spPr>
        <p:txBody>
          <a:bodyPr spcFirstLastPara="1" wrap="square" lIns="91425" tIns="91425" rIns="91425" bIns="91425" anchor="t" anchorCtr="0">
            <a:noAutofit/>
          </a:bodyPr>
          <a:lstStyle/>
          <a:p>
            <a:r>
              <a:rPr lang="en-US" sz="1800" dirty="0">
                <a:solidFill>
                  <a:schemeClr val="tx1"/>
                </a:solidFill>
              </a:rPr>
              <a:t>This SQL query calculates the average BMI of all patients in the dataset. The AVG function computes the mean of these BMI values, and the result is cast to FLOAT for precision</a:t>
            </a:r>
          </a:p>
        </p:txBody>
      </p:sp>
      <p:pic>
        <p:nvPicPr>
          <p:cNvPr id="188" name="Picture 187" descr="image.png"/>
          <p:cNvPicPr>
            <a:picLocks noChangeAspect="1"/>
          </p:cNvPicPr>
          <p:nvPr/>
        </p:nvPicPr>
        <p:blipFill>
          <a:blip r:embed="rId3"/>
          <a:stretch>
            <a:fillRect/>
          </a:stretch>
        </p:blipFill>
        <p:spPr>
          <a:xfrm>
            <a:off x="3712464" y="1115500"/>
            <a:ext cx="5431536" cy="3904487"/>
          </a:xfrm>
          <a:prstGeom prst="rect">
            <a:avLst/>
          </a:prstGeom>
        </p:spPr>
      </p:pic>
      <p:sp>
        <p:nvSpPr>
          <p:cNvPr id="6" name="Google Shape;108;p17">
            <a:extLst>
              <a:ext uri="{FF2B5EF4-FFF2-40B4-BE49-F238E27FC236}">
                <a16:creationId xmlns:a16="http://schemas.microsoft.com/office/drawing/2014/main" id="{BC91D70B-70D0-F65B-65EF-2EAEE7B2E229}"/>
              </a:ext>
            </a:extLst>
          </p:cNvPr>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3300" b="1" kern="100" dirty="0">
                <a:solidFill>
                  <a:srgbClr val="FFDB5D"/>
                </a:solidFill>
                <a:effectLst/>
                <a:latin typeface="Quantico" panose="020B0004020202020204" pitchFamily="34" charset="0"/>
                <a:ea typeface="Aptos" panose="020B0004020202020204" pitchFamily="34" charset="0"/>
                <a:cs typeface="Arial" panose="020B0604020202020204" pitchFamily="34" charset="0"/>
              </a:rPr>
              <a:t>Queries on staging tables</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631577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5" name="Google Shape;187;p18">
            <a:extLst>
              <a:ext uri="{FF2B5EF4-FFF2-40B4-BE49-F238E27FC236}">
                <a16:creationId xmlns:a16="http://schemas.microsoft.com/office/drawing/2014/main" id="{A7D9FA9E-DC01-9491-703F-81D9C5088894}"/>
              </a:ext>
            </a:extLst>
          </p:cNvPr>
          <p:cNvSpPr txBox="1"/>
          <p:nvPr/>
        </p:nvSpPr>
        <p:spPr>
          <a:xfrm>
            <a:off x="384678" y="1812053"/>
            <a:ext cx="3130879" cy="1391499"/>
          </a:xfrm>
          <a:prstGeom prst="rect">
            <a:avLst/>
          </a:prstGeom>
          <a:noFill/>
          <a:ln>
            <a:noFill/>
          </a:ln>
        </p:spPr>
        <p:txBody>
          <a:bodyPr spcFirstLastPara="1" wrap="square" lIns="91425" tIns="91425" rIns="91425" bIns="91425" anchor="t" anchorCtr="0">
            <a:noAutofit/>
          </a:bodyPr>
          <a:lstStyle/>
          <a:p>
            <a:r>
              <a:rPr lang="en-US" sz="1600" dirty="0">
                <a:solidFill>
                  <a:schemeClr val="tx1"/>
                </a:solidFill>
              </a:rPr>
              <a:t>This SQL query counts the number of patients with heart disease in the dataset. The COUNT function tallies the rows where '</a:t>
            </a:r>
            <a:r>
              <a:rPr lang="en-US" sz="1600" dirty="0" err="1">
                <a:solidFill>
                  <a:schemeClr val="tx1"/>
                </a:solidFill>
              </a:rPr>
              <a:t>heart_disease</a:t>
            </a:r>
            <a:r>
              <a:rPr lang="en-US" sz="1600" dirty="0">
                <a:solidFill>
                  <a:schemeClr val="tx1"/>
                </a:solidFill>
              </a:rPr>
              <a:t>' equals 1, indicating the presence of heart disease</a:t>
            </a:r>
          </a:p>
          <a:p>
            <a:pPr marL="0" lvl="0" indent="0" rtl="0">
              <a:spcBef>
                <a:spcPts val="0"/>
              </a:spcBef>
              <a:spcAft>
                <a:spcPts val="0"/>
              </a:spcAft>
              <a:buNone/>
            </a:pPr>
            <a:endParaRPr sz="1600" dirty="0">
              <a:solidFill>
                <a:schemeClr val="tx1"/>
              </a:solidFill>
              <a:sym typeface="Source Code Pro"/>
            </a:endParaRPr>
          </a:p>
        </p:txBody>
      </p:sp>
      <p:pic>
        <p:nvPicPr>
          <p:cNvPr id="7" name="Picture 6" descr="image.png"/>
          <p:cNvPicPr>
            <a:picLocks noChangeAspect="1"/>
          </p:cNvPicPr>
          <p:nvPr/>
        </p:nvPicPr>
        <p:blipFill>
          <a:blip r:embed="rId3"/>
          <a:stretch>
            <a:fillRect/>
          </a:stretch>
        </p:blipFill>
        <p:spPr>
          <a:xfrm>
            <a:off x="3712464" y="1115500"/>
            <a:ext cx="5431536" cy="3904487"/>
          </a:xfrm>
          <a:prstGeom prst="rect">
            <a:avLst/>
          </a:prstGeom>
        </p:spPr>
      </p:pic>
      <p:sp>
        <p:nvSpPr>
          <p:cNvPr id="4" name="Google Shape;108;p17">
            <a:extLst>
              <a:ext uri="{FF2B5EF4-FFF2-40B4-BE49-F238E27FC236}">
                <a16:creationId xmlns:a16="http://schemas.microsoft.com/office/drawing/2014/main" id="{42544A7C-AFA2-AAE9-22D6-4D00AADB5701}"/>
              </a:ext>
            </a:extLst>
          </p:cNvPr>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3300" b="1" kern="100" dirty="0">
                <a:solidFill>
                  <a:srgbClr val="FFDB5D"/>
                </a:solidFill>
                <a:effectLst/>
                <a:latin typeface="Quantico" panose="020B0004020202020204" pitchFamily="34" charset="0"/>
                <a:ea typeface="Aptos" panose="020B0004020202020204" pitchFamily="34" charset="0"/>
                <a:cs typeface="Arial" panose="020B0604020202020204" pitchFamily="34" charset="0"/>
              </a:rPr>
              <a:t>Queries on staging tables</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886944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3" name="Google Shape;187;p18">
            <a:extLst>
              <a:ext uri="{FF2B5EF4-FFF2-40B4-BE49-F238E27FC236}">
                <a16:creationId xmlns:a16="http://schemas.microsoft.com/office/drawing/2014/main" id="{83B58275-997A-2DE2-48EF-F804A07F38CC}"/>
              </a:ext>
            </a:extLst>
          </p:cNvPr>
          <p:cNvSpPr txBox="1"/>
          <p:nvPr/>
        </p:nvSpPr>
        <p:spPr>
          <a:xfrm>
            <a:off x="384678" y="1812053"/>
            <a:ext cx="3130879" cy="1391499"/>
          </a:xfrm>
          <a:prstGeom prst="rect">
            <a:avLst/>
          </a:prstGeom>
          <a:noFill/>
          <a:ln>
            <a:noFill/>
          </a:ln>
        </p:spPr>
        <p:txBody>
          <a:bodyPr spcFirstLastPara="1" wrap="square" lIns="91425" tIns="91425" rIns="91425" bIns="91425" anchor="t" anchorCtr="0">
            <a:noAutofit/>
          </a:bodyPr>
          <a:lstStyle/>
          <a:p>
            <a:r>
              <a:rPr lang="en-US" sz="1800" dirty="0">
                <a:solidFill>
                  <a:schemeClr val="tx1"/>
                </a:solidFill>
                <a:sym typeface="Source Code Pro"/>
              </a:rPr>
              <a:t>This query extracts all the </a:t>
            </a:r>
            <a:r>
              <a:rPr lang="en-US" sz="1800" dirty="0">
                <a:solidFill>
                  <a:schemeClr val="tx1"/>
                </a:solidFill>
              </a:rPr>
              <a:t>HbA1c </a:t>
            </a:r>
            <a:r>
              <a:rPr lang="en-US" sz="1800" dirty="0">
                <a:solidFill>
                  <a:schemeClr val="tx1"/>
                </a:solidFill>
                <a:sym typeface="Source Code Pro"/>
              </a:rPr>
              <a:t>fields from the date set and returns the highest value </a:t>
            </a:r>
            <a:endParaRPr sz="1800" dirty="0">
              <a:solidFill>
                <a:schemeClr val="tx1"/>
              </a:solidFill>
              <a:sym typeface="Source Code Pro"/>
            </a:endParaRPr>
          </a:p>
        </p:txBody>
      </p:sp>
      <p:pic>
        <p:nvPicPr>
          <p:cNvPr id="5" name="Picture 4" descr="image.png"/>
          <p:cNvPicPr>
            <a:picLocks noChangeAspect="1"/>
          </p:cNvPicPr>
          <p:nvPr/>
        </p:nvPicPr>
        <p:blipFill>
          <a:blip r:embed="rId3"/>
          <a:stretch>
            <a:fillRect/>
          </a:stretch>
        </p:blipFill>
        <p:spPr>
          <a:xfrm>
            <a:off x="3712464" y="1115500"/>
            <a:ext cx="5431536" cy="3904487"/>
          </a:xfrm>
          <a:prstGeom prst="rect">
            <a:avLst/>
          </a:prstGeom>
        </p:spPr>
      </p:pic>
      <p:sp>
        <p:nvSpPr>
          <p:cNvPr id="6" name="TextBox 5"/>
          <p:cNvSpPr txBox="1"/>
          <p:nvPr/>
        </p:nvSpPr>
        <p:spPr>
          <a:xfrm>
            <a:off x="720000" y="539500"/>
            <a:ext cx="5363969" cy="600164"/>
          </a:xfrm>
          <a:prstGeom prst="rect">
            <a:avLst/>
          </a:prstGeom>
          <a:noFill/>
        </p:spPr>
        <p:txBody>
          <a:bodyPr wrap="none">
            <a:spAutoFit/>
          </a:bodyPr>
          <a:lstStyle/>
          <a:p>
            <a:r>
              <a:rPr sz="3300" b="1" dirty="0">
                <a:solidFill>
                  <a:srgbClr val="FFDB5D"/>
                </a:solidFill>
                <a:latin typeface="Quantico"/>
              </a:rPr>
              <a:t>Queries on staging tables</a:t>
            </a:r>
          </a:p>
        </p:txBody>
      </p:sp>
    </p:spTree>
    <p:extLst>
      <p:ext uri="{BB962C8B-B14F-4D97-AF65-F5344CB8AC3E}">
        <p14:creationId xmlns:p14="http://schemas.microsoft.com/office/powerpoint/2010/main" val="4105968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87" name="Google Shape;187;p18"/>
          <p:cNvSpPr txBox="1"/>
          <p:nvPr/>
        </p:nvSpPr>
        <p:spPr>
          <a:xfrm>
            <a:off x="177280" y="1830722"/>
            <a:ext cx="4394720" cy="148205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lang="en-US" sz="1600" dirty="0">
              <a:solidFill>
                <a:schemeClr val="tx1"/>
              </a:solidFill>
              <a:sym typeface="Source Code Pro"/>
            </a:endParaRPr>
          </a:p>
        </p:txBody>
      </p:sp>
      <p:sp>
        <p:nvSpPr>
          <p:cNvPr id="5" name="Google Shape;187;p18">
            <a:extLst>
              <a:ext uri="{FF2B5EF4-FFF2-40B4-BE49-F238E27FC236}">
                <a16:creationId xmlns:a16="http://schemas.microsoft.com/office/drawing/2014/main" id="{24EAE6E9-883A-CA30-72B3-C34DF754B712}"/>
              </a:ext>
            </a:extLst>
          </p:cNvPr>
          <p:cNvSpPr txBox="1"/>
          <p:nvPr/>
        </p:nvSpPr>
        <p:spPr>
          <a:xfrm>
            <a:off x="384678" y="1812053"/>
            <a:ext cx="3130879" cy="1391499"/>
          </a:xfrm>
          <a:prstGeom prst="rect">
            <a:avLst/>
          </a:prstGeom>
          <a:noFill/>
          <a:ln>
            <a:noFill/>
          </a:ln>
        </p:spPr>
        <p:txBody>
          <a:bodyPr spcFirstLastPara="1" wrap="square" lIns="91425" tIns="91425" rIns="91425" bIns="91425" anchor="t" anchorCtr="0">
            <a:noAutofit/>
          </a:bodyPr>
          <a:lstStyle/>
          <a:p>
            <a:r>
              <a:rPr lang="en-US" sz="1800" dirty="0">
                <a:solidFill>
                  <a:schemeClr val="tx1"/>
                </a:solidFill>
                <a:sym typeface="Source Code Pro"/>
              </a:rPr>
              <a:t>This query extracts all the </a:t>
            </a:r>
            <a:r>
              <a:rPr lang="en-US" sz="1800" dirty="0">
                <a:solidFill>
                  <a:schemeClr val="tx1"/>
                </a:solidFill>
              </a:rPr>
              <a:t>blood glucose level </a:t>
            </a:r>
            <a:r>
              <a:rPr lang="en-US" sz="1800" dirty="0">
                <a:solidFill>
                  <a:schemeClr val="tx1"/>
                </a:solidFill>
                <a:sym typeface="Source Code Pro"/>
              </a:rPr>
              <a:t>fields from the date set and returns the average value </a:t>
            </a:r>
            <a:endParaRPr sz="1800" dirty="0">
              <a:solidFill>
                <a:schemeClr val="tx1"/>
              </a:solidFill>
              <a:sym typeface="Source Code Pro"/>
            </a:endParaRPr>
          </a:p>
        </p:txBody>
      </p:sp>
      <p:pic>
        <p:nvPicPr>
          <p:cNvPr id="188" name="Picture 187" descr="image.png"/>
          <p:cNvPicPr>
            <a:picLocks noChangeAspect="1"/>
          </p:cNvPicPr>
          <p:nvPr/>
        </p:nvPicPr>
        <p:blipFill>
          <a:blip r:embed="rId3"/>
          <a:stretch>
            <a:fillRect/>
          </a:stretch>
        </p:blipFill>
        <p:spPr>
          <a:xfrm>
            <a:off x="3712464" y="1115500"/>
            <a:ext cx="5431536" cy="3904487"/>
          </a:xfrm>
          <a:prstGeom prst="rect">
            <a:avLst/>
          </a:prstGeom>
        </p:spPr>
      </p:pic>
      <p:sp>
        <p:nvSpPr>
          <p:cNvPr id="189" name="TextBox 188"/>
          <p:cNvSpPr txBox="1"/>
          <p:nvPr/>
        </p:nvSpPr>
        <p:spPr>
          <a:xfrm>
            <a:off x="720000" y="539500"/>
            <a:ext cx="5363969" cy="600164"/>
          </a:xfrm>
          <a:prstGeom prst="rect">
            <a:avLst/>
          </a:prstGeom>
          <a:noFill/>
        </p:spPr>
        <p:txBody>
          <a:bodyPr wrap="none">
            <a:spAutoFit/>
          </a:bodyPr>
          <a:lstStyle/>
          <a:p>
            <a:r>
              <a:rPr sz="3300" b="1" dirty="0">
                <a:solidFill>
                  <a:srgbClr val="FFDB5D"/>
                </a:solidFill>
                <a:latin typeface="Quantico"/>
              </a:rPr>
              <a:t>Queries on staging tables</a:t>
            </a:r>
          </a:p>
        </p:txBody>
      </p:sp>
    </p:spTree>
    <p:extLst>
      <p:ext uri="{BB962C8B-B14F-4D97-AF65-F5344CB8AC3E}">
        <p14:creationId xmlns:p14="http://schemas.microsoft.com/office/powerpoint/2010/main" val="3681229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3" name="Google Shape;187;p18">
            <a:extLst>
              <a:ext uri="{FF2B5EF4-FFF2-40B4-BE49-F238E27FC236}">
                <a16:creationId xmlns:a16="http://schemas.microsoft.com/office/drawing/2014/main" id="{9C4C3978-01F3-D8B4-8EA2-C564AC44EC6B}"/>
              </a:ext>
            </a:extLst>
          </p:cNvPr>
          <p:cNvSpPr txBox="1"/>
          <p:nvPr/>
        </p:nvSpPr>
        <p:spPr>
          <a:xfrm>
            <a:off x="384678" y="1812053"/>
            <a:ext cx="3130879" cy="1391499"/>
          </a:xfrm>
          <a:prstGeom prst="rect">
            <a:avLst/>
          </a:prstGeom>
          <a:noFill/>
          <a:ln>
            <a:noFill/>
          </a:ln>
        </p:spPr>
        <p:txBody>
          <a:bodyPr spcFirstLastPara="1" wrap="square" lIns="91425" tIns="91425" rIns="91425" bIns="91425" anchor="t" anchorCtr="0">
            <a:noAutofit/>
          </a:bodyPr>
          <a:lstStyle/>
          <a:p>
            <a:r>
              <a:rPr lang="en-US" sz="1800" dirty="0">
                <a:solidFill>
                  <a:schemeClr val="tx1"/>
                </a:solidFill>
                <a:sym typeface="Source Code Pro"/>
              </a:rPr>
              <a:t>This query extracts all the </a:t>
            </a:r>
            <a:r>
              <a:rPr lang="en-US" sz="1800" dirty="0">
                <a:solidFill>
                  <a:schemeClr val="tx1"/>
                </a:solidFill>
              </a:rPr>
              <a:t>gender  </a:t>
            </a:r>
            <a:r>
              <a:rPr lang="en-US" sz="1800" dirty="0">
                <a:solidFill>
                  <a:schemeClr val="tx1"/>
                </a:solidFill>
                <a:sym typeface="Source Code Pro"/>
              </a:rPr>
              <a:t>fields from the date set and groups by gender and counts the number of rows associated with each value for gender</a:t>
            </a:r>
            <a:endParaRPr sz="1800" dirty="0">
              <a:solidFill>
                <a:schemeClr val="tx1"/>
              </a:solidFill>
              <a:sym typeface="Source Code Pro"/>
            </a:endParaRPr>
          </a:p>
        </p:txBody>
      </p:sp>
      <p:pic>
        <p:nvPicPr>
          <p:cNvPr id="5" name="Picture 4" descr="image.png"/>
          <p:cNvPicPr>
            <a:picLocks noChangeAspect="1"/>
          </p:cNvPicPr>
          <p:nvPr/>
        </p:nvPicPr>
        <p:blipFill>
          <a:blip r:embed="rId3"/>
          <a:stretch>
            <a:fillRect/>
          </a:stretch>
        </p:blipFill>
        <p:spPr>
          <a:xfrm>
            <a:off x="3712464" y="1115500"/>
            <a:ext cx="5431536" cy="3904487"/>
          </a:xfrm>
          <a:prstGeom prst="rect">
            <a:avLst/>
          </a:prstGeom>
        </p:spPr>
      </p:pic>
      <p:sp>
        <p:nvSpPr>
          <p:cNvPr id="6" name="TextBox 5"/>
          <p:cNvSpPr txBox="1"/>
          <p:nvPr/>
        </p:nvSpPr>
        <p:spPr>
          <a:xfrm>
            <a:off x="720000" y="539500"/>
            <a:ext cx="5363969" cy="600164"/>
          </a:xfrm>
          <a:prstGeom prst="rect">
            <a:avLst/>
          </a:prstGeom>
          <a:noFill/>
        </p:spPr>
        <p:txBody>
          <a:bodyPr wrap="none">
            <a:spAutoFit/>
          </a:bodyPr>
          <a:lstStyle/>
          <a:p>
            <a:r>
              <a:rPr sz="3300" b="1" dirty="0">
                <a:solidFill>
                  <a:srgbClr val="FFDB5D"/>
                </a:solidFill>
                <a:latin typeface="Quantico"/>
              </a:rPr>
              <a:t>Queries on staging tables</a:t>
            </a:r>
          </a:p>
        </p:txBody>
      </p:sp>
    </p:spTree>
    <p:extLst>
      <p:ext uri="{BB962C8B-B14F-4D97-AF65-F5344CB8AC3E}">
        <p14:creationId xmlns:p14="http://schemas.microsoft.com/office/powerpoint/2010/main" val="2282658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3" name="Google Shape;187;p18">
            <a:extLst>
              <a:ext uri="{FF2B5EF4-FFF2-40B4-BE49-F238E27FC236}">
                <a16:creationId xmlns:a16="http://schemas.microsoft.com/office/drawing/2014/main" id="{4B588A39-9DC1-271E-E478-00150E9B7430}"/>
              </a:ext>
            </a:extLst>
          </p:cNvPr>
          <p:cNvSpPr txBox="1"/>
          <p:nvPr/>
        </p:nvSpPr>
        <p:spPr>
          <a:xfrm>
            <a:off x="384678" y="1812053"/>
            <a:ext cx="3130879" cy="1391499"/>
          </a:xfrm>
          <a:prstGeom prst="rect">
            <a:avLst/>
          </a:prstGeom>
          <a:noFill/>
          <a:ln>
            <a:noFill/>
          </a:ln>
        </p:spPr>
        <p:txBody>
          <a:bodyPr spcFirstLastPara="1" wrap="square" lIns="91425" tIns="91425" rIns="91425" bIns="91425" anchor="t" anchorCtr="0">
            <a:noAutofit/>
          </a:bodyPr>
          <a:lstStyle/>
          <a:p>
            <a:r>
              <a:rPr lang="en-US" sz="1800" dirty="0">
                <a:solidFill>
                  <a:schemeClr val="tx1"/>
                </a:solidFill>
                <a:sym typeface="Source Code Pro"/>
              </a:rPr>
              <a:t>This query extracts all the </a:t>
            </a:r>
            <a:r>
              <a:rPr lang="en-US" sz="1800" dirty="0">
                <a:solidFill>
                  <a:schemeClr val="tx1"/>
                </a:solidFill>
              </a:rPr>
              <a:t>hypertension and diabetes </a:t>
            </a:r>
            <a:r>
              <a:rPr lang="en-US" sz="1800" dirty="0">
                <a:solidFill>
                  <a:schemeClr val="tx1"/>
                </a:solidFill>
                <a:sym typeface="Source Code Pro"/>
              </a:rPr>
              <a:t>fields from the dataset and returns count of rows where both columns equals 1</a:t>
            </a:r>
            <a:endParaRPr sz="1800" dirty="0">
              <a:solidFill>
                <a:schemeClr val="tx1"/>
              </a:solidFill>
              <a:sym typeface="Source Code Pro"/>
            </a:endParaRPr>
          </a:p>
        </p:txBody>
      </p:sp>
      <p:pic>
        <p:nvPicPr>
          <p:cNvPr id="5" name="Picture 4" descr="image.png"/>
          <p:cNvPicPr>
            <a:picLocks noChangeAspect="1"/>
          </p:cNvPicPr>
          <p:nvPr/>
        </p:nvPicPr>
        <p:blipFill>
          <a:blip r:embed="rId3"/>
          <a:stretch>
            <a:fillRect/>
          </a:stretch>
        </p:blipFill>
        <p:spPr>
          <a:xfrm>
            <a:off x="3712464" y="1115500"/>
            <a:ext cx="5431536" cy="3904487"/>
          </a:xfrm>
          <a:prstGeom prst="rect">
            <a:avLst/>
          </a:prstGeom>
        </p:spPr>
      </p:pic>
      <p:sp>
        <p:nvSpPr>
          <p:cNvPr id="6" name="TextBox 5"/>
          <p:cNvSpPr txBox="1"/>
          <p:nvPr/>
        </p:nvSpPr>
        <p:spPr>
          <a:xfrm>
            <a:off x="720000" y="539500"/>
            <a:ext cx="5363969" cy="600164"/>
          </a:xfrm>
          <a:prstGeom prst="rect">
            <a:avLst/>
          </a:prstGeom>
          <a:noFill/>
        </p:spPr>
        <p:txBody>
          <a:bodyPr wrap="none">
            <a:spAutoFit/>
          </a:bodyPr>
          <a:lstStyle/>
          <a:p>
            <a:r>
              <a:rPr sz="3300" b="1" dirty="0">
                <a:solidFill>
                  <a:srgbClr val="FFDB5D"/>
                </a:solidFill>
                <a:latin typeface="Quantico"/>
              </a:rPr>
              <a:t>Queries on staging tables</a:t>
            </a:r>
          </a:p>
        </p:txBody>
      </p:sp>
    </p:spTree>
    <p:extLst>
      <p:ext uri="{BB962C8B-B14F-4D97-AF65-F5344CB8AC3E}">
        <p14:creationId xmlns:p14="http://schemas.microsoft.com/office/powerpoint/2010/main" val="834233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87" name="Google Shape;187;p18"/>
          <p:cNvSpPr txBox="1"/>
          <p:nvPr/>
        </p:nvSpPr>
        <p:spPr>
          <a:xfrm>
            <a:off x="177280" y="1830722"/>
            <a:ext cx="3160724" cy="1482056"/>
          </a:xfrm>
          <a:prstGeom prst="rect">
            <a:avLst/>
          </a:prstGeom>
          <a:noFill/>
          <a:ln>
            <a:noFill/>
          </a:ln>
        </p:spPr>
        <p:txBody>
          <a:bodyPr spcFirstLastPara="1" wrap="square" lIns="91425" tIns="91425" rIns="91425" bIns="91425" anchor="t" anchorCtr="0">
            <a:noAutofit/>
          </a:bodyPr>
          <a:lstStyle/>
          <a:p>
            <a:r>
              <a:rPr lang="en-US" sz="1600" dirty="0">
                <a:solidFill>
                  <a:schemeClr val="tx1"/>
                </a:solidFill>
                <a:sym typeface="Source Code Pro"/>
              </a:rPr>
              <a:t>This query extracts top 5 </a:t>
            </a:r>
            <a:r>
              <a:rPr lang="en-US" sz="1600" dirty="0" err="1">
                <a:solidFill>
                  <a:schemeClr val="tx1"/>
                </a:solidFill>
                <a:sym typeface="Source Code Pro"/>
              </a:rPr>
              <a:t>blood_glucose</a:t>
            </a:r>
            <a:r>
              <a:rPr lang="en-US" sz="1600" dirty="0">
                <a:solidFill>
                  <a:schemeClr val="tx1"/>
                </a:solidFill>
                <a:sym typeface="Source Code Pro"/>
              </a:rPr>
              <a:t> values and then shows the whole row.</a:t>
            </a:r>
          </a:p>
          <a:p>
            <a:pPr marL="0" lvl="0" indent="0" rtl="0">
              <a:spcBef>
                <a:spcPts val="0"/>
              </a:spcBef>
              <a:spcAft>
                <a:spcPts val="0"/>
              </a:spcAft>
              <a:buNone/>
            </a:pPr>
            <a:endParaRPr lang="en-US" sz="1600" dirty="0">
              <a:solidFill>
                <a:schemeClr val="tx1"/>
              </a:solidFill>
              <a:sym typeface="Source Code Pro"/>
            </a:endParaRPr>
          </a:p>
        </p:txBody>
      </p:sp>
      <p:pic>
        <p:nvPicPr>
          <p:cNvPr id="188" name="Picture 187" descr="image.png"/>
          <p:cNvPicPr>
            <a:picLocks noChangeAspect="1"/>
          </p:cNvPicPr>
          <p:nvPr/>
        </p:nvPicPr>
        <p:blipFill>
          <a:blip r:embed="rId3"/>
          <a:stretch>
            <a:fillRect/>
          </a:stretch>
        </p:blipFill>
        <p:spPr>
          <a:xfrm>
            <a:off x="3712464" y="1115500"/>
            <a:ext cx="5431536" cy="3904487"/>
          </a:xfrm>
          <a:prstGeom prst="rect">
            <a:avLst/>
          </a:prstGeom>
        </p:spPr>
      </p:pic>
      <p:sp>
        <p:nvSpPr>
          <p:cNvPr id="189" name="TextBox 188"/>
          <p:cNvSpPr txBox="1"/>
          <p:nvPr/>
        </p:nvSpPr>
        <p:spPr>
          <a:xfrm>
            <a:off x="720000" y="539500"/>
            <a:ext cx="5363969" cy="600164"/>
          </a:xfrm>
          <a:prstGeom prst="rect">
            <a:avLst/>
          </a:prstGeom>
          <a:noFill/>
        </p:spPr>
        <p:txBody>
          <a:bodyPr wrap="none">
            <a:spAutoFit/>
          </a:bodyPr>
          <a:lstStyle/>
          <a:p>
            <a:r>
              <a:rPr sz="3300" b="1" dirty="0">
                <a:solidFill>
                  <a:srgbClr val="FFDB5D"/>
                </a:solidFill>
                <a:latin typeface="Quantico"/>
              </a:rPr>
              <a:t>Queries on staging tables</a:t>
            </a:r>
          </a:p>
        </p:txBody>
      </p:sp>
    </p:spTree>
    <p:extLst>
      <p:ext uri="{BB962C8B-B14F-4D97-AF65-F5344CB8AC3E}">
        <p14:creationId xmlns:p14="http://schemas.microsoft.com/office/powerpoint/2010/main" val="880834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720000" y="539500"/>
            <a:ext cx="7704000" cy="564086"/>
          </a:xfrm>
          <a:prstGeom prst="rect">
            <a:avLst/>
          </a:prstGeom>
        </p:spPr>
        <p:txBody>
          <a:bodyPr spcFirstLastPara="1" wrap="square" lIns="91425" tIns="91425" rIns="91425" bIns="91425" anchor="t" anchorCtr="0">
            <a:noAutofit/>
          </a:bodyPr>
          <a:lstStyle/>
          <a:p>
            <a:r>
              <a:rPr lang="en-US" dirty="0">
                <a:solidFill>
                  <a:schemeClr val="accent2"/>
                </a:solidFill>
              </a:rPr>
              <a:t>Azure storage creation</a:t>
            </a:r>
            <a:endParaRPr lang="en-US" dirty="0"/>
          </a:p>
        </p:txBody>
      </p:sp>
      <p:pic>
        <p:nvPicPr>
          <p:cNvPr id="3" name="Picture 2" descr="A screenshot of a computer&#10;&#10;Description automatically generated">
            <a:extLst>
              <a:ext uri="{FF2B5EF4-FFF2-40B4-BE49-F238E27FC236}">
                <a16:creationId xmlns:a16="http://schemas.microsoft.com/office/drawing/2014/main" id="{DC2F7281-FBC9-F563-CCC2-54844256BF6F}"/>
              </a:ext>
            </a:extLst>
          </p:cNvPr>
          <p:cNvPicPr preferRelativeResize="0">
            <a:picLocks/>
          </p:cNvPicPr>
          <p:nvPr/>
        </p:nvPicPr>
        <p:blipFill>
          <a:blip r:embed="rId3"/>
          <a:stretch>
            <a:fillRect/>
          </a:stretch>
        </p:blipFill>
        <p:spPr>
          <a:xfrm>
            <a:off x="1856232" y="1103586"/>
            <a:ext cx="5431536" cy="3904488"/>
          </a:xfrm>
          <a:prstGeom prst="rect">
            <a:avLst/>
          </a:prstGeom>
        </p:spPr>
      </p:pic>
    </p:spTree>
    <p:extLst>
      <p:ext uri="{BB962C8B-B14F-4D97-AF65-F5344CB8AC3E}">
        <p14:creationId xmlns:p14="http://schemas.microsoft.com/office/powerpoint/2010/main" val="2695691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87" name="Google Shape;187;p18"/>
          <p:cNvSpPr txBox="1"/>
          <p:nvPr/>
        </p:nvSpPr>
        <p:spPr>
          <a:xfrm>
            <a:off x="230546" y="1670924"/>
            <a:ext cx="3071947" cy="1482056"/>
          </a:xfrm>
          <a:prstGeom prst="rect">
            <a:avLst/>
          </a:prstGeom>
          <a:noFill/>
          <a:ln>
            <a:noFill/>
          </a:ln>
        </p:spPr>
        <p:txBody>
          <a:bodyPr spcFirstLastPara="1" wrap="square" lIns="91425" tIns="91425" rIns="91425" bIns="91425" anchor="t" anchorCtr="0">
            <a:noAutofit/>
          </a:bodyPr>
          <a:lstStyle/>
          <a:p>
            <a:r>
              <a:rPr lang="en-US" sz="1600" dirty="0">
                <a:solidFill>
                  <a:schemeClr val="tx1">
                    <a:lumMod val="95000"/>
                  </a:schemeClr>
                </a:solidFill>
              </a:rPr>
              <a:t>This SQL query calculates the average age of patients with diabetes in the dataset. It uses OPENROWSET to access the data and  extract the 'age' and 'diabetes' fields from each row. The AVG function computes the mean age, but only for rows where the 'diabetes' value equals 1 (indicating diabetic patients).</a:t>
            </a:r>
            <a:endParaRPr lang="en-US" sz="1600" dirty="0">
              <a:solidFill>
                <a:schemeClr val="tx1">
                  <a:lumMod val="95000"/>
                </a:schemeClr>
              </a:solidFill>
              <a:sym typeface="Source Code Pro"/>
            </a:endParaRPr>
          </a:p>
        </p:txBody>
      </p:sp>
      <p:pic>
        <p:nvPicPr>
          <p:cNvPr id="188" name="Picture 187" descr="image.png"/>
          <p:cNvPicPr>
            <a:picLocks noChangeAspect="1"/>
          </p:cNvPicPr>
          <p:nvPr/>
        </p:nvPicPr>
        <p:blipFill>
          <a:blip r:embed="rId3"/>
          <a:stretch>
            <a:fillRect/>
          </a:stretch>
        </p:blipFill>
        <p:spPr>
          <a:xfrm>
            <a:off x="3712464" y="1115500"/>
            <a:ext cx="5431536" cy="3904487"/>
          </a:xfrm>
          <a:prstGeom prst="rect">
            <a:avLst/>
          </a:prstGeom>
        </p:spPr>
      </p:pic>
      <p:sp>
        <p:nvSpPr>
          <p:cNvPr id="189" name="TextBox 188"/>
          <p:cNvSpPr txBox="1"/>
          <p:nvPr/>
        </p:nvSpPr>
        <p:spPr>
          <a:xfrm>
            <a:off x="720000" y="539500"/>
            <a:ext cx="5363969" cy="600164"/>
          </a:xfrm>
          <a:prstGeom prst="rect">
            <a:avLst/>
          </a:prstGeom>
          <a:noFill/>
        </p:spPr>
        <p:txBody>
          <a:bodyPr wrap="none">
            <a:spAutoFit/>
          </a:bodyPr>
          <a:lstStyle/>
          <a:p>
            <a:r>
              <a:rPr sz="3300" b="1" dirty="0">
                <a:solidFill>
                  <a:srgbClr val="FFDB5D"/>
                </a:solidFill>
                <a:latin typeface="Quantico"/>
              </a:rPr>
              <a:t>Queries on staging tables</a:t>
            </a:r>
          </a:p>
        </p:txBody>
      </p:sp>
    </p:spTree>
    <p:extLst>
      <p:ext uri="{BB962C8B-B14F-4D97-AF65-F5344CB8AC3E}">
        <p14:creationId xmlns:p14="http://schemas.microsoft.com/office/powerpoint/2010/main" val="4022501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3" name="Google Shape;187;p18">
            <a:extLst>
              <a:ext uri="{FF2B5EF4-FFF2-40B4-BE49-F238E27FC236}">
                <a16:creationId xmlns:a16="http://schemas.microsoft.com/office/drawing/2014/main" id="{48D81F26-42DC-9F8E-84B9-B12594466EE2}"/>
              </a:ext>
            </a:extLst>
          </p:cNvPr>
          <p:cNvSpPr txBox="1"/>
          <p:nvPr/>
        </p:nvSpPr>
        <p:spPr>
          <a:xfrm>
            <a:off x="281611" y="1876000"/>
            <a:ext cx="3130879" cy="1391499"/>
          </a:xfrm>
          <a:prstGeom prst="rect">
            <a:avLst/>
          </a:prstGeom>
          <a:noFill/>
          <a:ln>
            <a:noFill/>
          </a:ln>
        </p:spPr>
        <p:txBody>
          <a:bodyPr spcFirstLastPara="1" wrap="square" lIns="91425" tIns="91425" rIns="91425" bIns="91425" anchor="t" anchorCtr="0">
            <a:noAutofit/>
          </a:bodyPr>
          <a:lstStyle/>
          <a:p>
            <a:r>
              <a:rPr lang="en-US" sz="1800" dirty="0">
                <a:solidFill>
                  <a:schemeClr val="tx1"/>
                </a:solidFill>
              </a:rPr>
              <a:t>This SQL query calculates the number of patients in the dataset. The count function accesses each row and returns a int.</a:t>
            </a:r>
          </a:p>
        </p:txBody>
      </p:sp>
      <p:pic>
        <p:nvPicPr>
          <p:cNvPr id="5" name="Picture 4" descr="image.png"/>
          <p:cNvPicPr>
            <a:picLocks noChangeAspect="1"/>
          </p:cNvPicPr>
          <p:nvPr/>
        </p:nvPicPr>
        <p:blipFill>
          <a:blip r:embed="rId3"/>
          <a:stretch>
            <a:fillRect/>
          </a:stretch>
        </p:blipFill>
        <p:spPr>
          <a:xfrm>
            <a:off x="3712464" y="1115500"/>
            <a:ext cx="5431536" cy="3904487"/>
          </a:xfrm>
          <a:prstGeom prst="rect">
            <a:avLst/>
          </a:prstGeom>
        </p:spPr>
      </p:pic>
      <p:sp>
        <p:nvSpPr>
          <p:cNvPr id="6" name="TextBox 5"/>
          <p:cNvSpPr txBox="1"/>
          <p:nvPr/>
        </p:nvSpPr>
        <p:spPr>
          <a:xfrm>
            <a:off x="720000" y="539500"/>
            <a:ext cx="5363969" cy="600164"/>
          </a:xfrm>
          <a:prstGeom prst="rect">
            <a:avLst/>
          </a:prstGeom>
          <a:noFill/>
        </p:spPr>
        <p:txBody>
          <a:bodyPr wrap="none">
            <a:spAutoFit/>
          </a:bodyPr>
          <a:lstStyle/>
          <a:p>
            <a:r>
              <a:rPr sz="3300" b="1" dirty="0">
                <a:solidFill>
                  <a:srgbClr val="FFDB5D"/>
                </a:solidFill>
                <a:latin typeface="Quantico"/>
              </a:rPr>
              <a:t>Queries on staging tables</a:t>
            </a:r>
          </a:p>
        </p:txBody>
      </p:sp>
    </p:spTree>
    <p:extLst>
      <p:ext uri="{BB962C8B-B14F-4D97-AF65-F5344CB8AC3E}">
        <p14:creationId xmlns:p14="http://schemas.microsoft.com/office/powerpoint/2010/main" val="3424149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87" name="Google Shape;187;p18"/>
          <p:cNvSpPr txBox="1"/>
          <p:nvPr/>
        </p:nvSpPr>
        <p:spPr>
          <a:xfrm>
            <a:off x="177280" y="1652005"/>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lumMod val="95000"/>
                  </a:schemeClr>
                </a:solidFill>
              </a:rPr>
              <a:t>This SQL query counts the number of smokers in the dataset. It uses OPENROWSET to access the data source, and extract the 'smoking' field from each row. The COUNT function then tallies the rows where the 'smoking' value equals 1, which presumably indicates a smoker.</a:t>
            </a:r>
            <a:endParaRPr lang="en-US" sz="1600" dirty="0">
              <a:solidFill>
                <a:schemeClr val="tx1">
                  <a:lumMod val="95000"/>
                </a:schemeClr>
              </a:solidFill>
              <a:sym typeface="Source Code Pro"/>
            </a:endParaRPr>
          </a:p>
        </p:txBody>
      </p:sp>
      <p:pic>
        <p:nvPicPr>
          <p:cNvPr id="188" name="Picture 187" descr="image.png"/>
          <p:cNvPicPr>
            <a:picLocks noChangeAspect="1"/>
          </p:cNvPicPr>
          <p:nvPr/>
        </p:nvPicPr>
        <p:blipFill>
          <a:blip r:embed="rId3"/>
          <a:stretch>
            <a:fillRect/>
          </a:stretch>
        </p:blipFill>
        <p:spPr>
          <a:xfrm>
            <a:off x="3712464" y="1115500"/>
            <a:ext cx="5431536" cy="3904487"/>
          </a:xfrm>
          <a:prstGeom prst="rect">
            <a:avLst/>
          </a:prstGeom>
        </p:spPr>
      </p:pic>
      <p:sp>
        <p:nvSpPr>
          <p:cNvPr id="189" name="TextBox 188"/>
          <p:cNvSpPr txBox="1"/>
          <p:nvPr/>
        </p:nvSpPr>
        <p:spPr>
          <a:xfrm>
            <a:off x="720000" y="539500"/>
            <a:ext cx="5363969" cy="600164"/>
          </a:xfrm>
          <a:prstGeom prst="rect">
            <a:avLst/>
          </a:prstGeom>
          <a:noFill/>
        </p:spPr>
        <p:txBody>
          <a:bodyPr wrap="none">
            <a:spAutoFit/>
          </a:bodyPr>
          <a:lstStyle/>
          <a:p>
            <a:r>
              <a:rPr sz="3300" b="1" dirty="0">
                <a:solidFill>
                  <a:srgbClr val="FFDB5D"/>
                </a:solidFill>
                <a:latin typeface="Quantico"/>
              </a:rPr>
              <a:t>Queries on staging tables</a:t>
            </a:r>
          </a:p>
        </p:txBody>
      </p:sp>
    </p:spTree>
    <p:extLst>
      <p:ext uri="{BB962C8B-B14F-4D97-AF65-F5344CB8AC3E}">
        <p14:creationId xmlns:p14="http://schemas.microsoft.com/office/powerpoint/2010/main" val="1088573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87" name="Google Shape;187;p18"/>
          <p:cNvSpPr txBox="1"/>
          <p:nvPr/>
        </p:nvSpPr>
        <p:spPr>
          <a:xfrm>
            <a:off x="177280" y="1830722"/>
            <a:ext cx="4394720" cy="148205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lang="en-US" sz="1600" dirty="0">
              <a:solidFill>
                <a:schemeClr val="tx1"/>
              </a:solidFill>
              <a:sym typeface="Source Code Pro"/>
            </a:endParaRPr>
          </a:p>
        </p:txBody>
      </p:sp>
      <p:sp>
        <p:nvSpPr>
          <p:cNvPr id="4" name="Google Shape;187;p18">
            <a:extLst>
              <a:ext uri="{FF2B5EF4-FFF2-40B4-BE49-F238E27FC236}">
                <a16:creationId xmlns:a16="http://schemas.microsoft.com/office/drawing/2014/main" id="{2BBB5367-A6BD-85E5-1C42-98B98AD72FC9}"/>
              </a:ext>
            </a:extLst>
          </p:cNvPr>
          <p:cNvSpPr txBox="1"/>
          <p:nvPr/>
        </p:nvSpPr>
        <p:spPr>
          <a:xfrm>
            <a:off x="177280" y="1652005"/>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lumMod val="95000"/>
                  </a:schemeClr>
                </a:solidFill>
              </a:rPr>
              <a:t>This SQL query calculates the average glucose level for patients in the dataset. It uses OPENROWSET to access the data and extract the 'glucose' and 'sex' fields from each row. The AVG function computes the mean glucose level, but only for rows where the 'sex' value equals 'F' (indicating female patients).</a:t>
            </a:r>
            <a:endParaRPr lang="en-US" sz="1600" dirty="0">
              <a:solidFill>
                <a:schemeClr val="tx1">
                  <a:lumMod val="95000"/>
                </a:schemeClr>
              </a:solidFill>
              <a:sym typeface="Source Code Pro"/>
            </a:endParaRPr>
          </a:p>
        </p:txBody>
      </p:sp>
      <p:pic>
        <p:nvPicPr>
          <p:cNvPr id="188" name="Picture 187" descr="image.png"/>
          <p:cNvPicPr>
            <a:picLocks noChangeAspect="1"/>
          </p:cNvPicPr>
          <p:nvPr/>
        </p:nvPicPr>
        <p:blipFill>
          <a:blip r:embed="rId3"/>
          <a:stretch>
            <a:fillRect/>
          </a:stretch>
        </p:blipFill>
        <p:spPr>
          <a:xfrm>
            <a:off x="3712464" y="1115500"/>
            <a:ext cx="5431536" cy="3904487"/>
          </a:xfrm>
          <a:prstGeom prst="rect">
            <a:avLst/>
          </a:prstGeom>
        </p:spPr>
      </p:pic>
      <p:sp>
        <p:nvSpPr>
          <p:cNvPr id="189" name="TextBox 188"/>
          <p:cNvSpPr txBox="1"/>
          <p:nvPr/>
        </p:nvSpPr>
        <p:spPr>
          <a:xfrm>
            <a:off x="720000" y="539500"/>
            <a:ext cx="5363969" cy="600164"/>
          </a:xfrm>
          <a:prstGeom prst="rect">
            <a:avLst/>
          </a:prstGeom>
          <a:noFill/>
        </p:spPr>
        <p:txBody>
          <a:bodyPr wrap="none">
            <a:spAutoFit/>
          </a:bodyPr>
          <a:lstStyle/>
          <a:p>
            <a:r>
              <a:rPr sz="3300" b="1" dirty="0">
                <a:solidFill>
                  <a:srgbClr val="FFDB5D"/>
                </a:solidFill>
                <a:latin typeface="Quantico"/>
              </a:rPr>
              <a:t>Queries on staging tables</a:t>
            </a:r>
          </a:p>
        </p:txBody>
      </p:sp>
    </p:spTree>
    <p:extLst>
      <p:ext uri="{BB962C8B-B14F-4D97-AF65-F5344CB8AC3E}">
        <p14:creationId xmlns:p14="http://schemas.microsoft.com/office/powerpoint/2010/main" val="2107003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88" name="Picture 187" descr="image.png"/>
          <p:cNvPicPr>
            <a:picLocks noChangeAspect="1"/>
          </p:cNvPicPr>
          <p:nvPr/>
        </p:nvPicPr>
        <p:blipFill>
          <a:blip r:embed="rId3"/>
          <a:stretch>
            <a:fillRect/>
          </a:stretch>
        </p:blipFill>
        <p:spPr>
          <a:xfrm>
            <a:off x="3712464" y="1115500"/>
            <a:ext cx="5431536" cy="3904487"/>
          </a:xfrm>
          <a:prstGeom prst="rect">
            <a:avLst/>
          </a:prstGeom>
        </p:spPr>
      </p:pic>
      <p:sp>
        <p:nvSpPr>
          <p:cNvPr id="3" name="Google Shape;187;p18">
            <a:extLst>
              <a:ext uri="{FF2B5EF4-FFF2-40B4-BE49-F238E27FC236}">
                <a16:creationId xmlns:a16="http://schemas.microsoft.com/office/drawing/2014/main" id="{0B62FBC2-CCED-B044-594A-D53BD542CD6F}"/>
              </a:ext>
            </a:extLst>
          </p:cNvPr>
          <p:cNvSpPr txBox="1"/>
          <p:nvPr/>
        </p:nvSpPr>
        <p:spPr>
          <a:xfrm>
            <a:off x="177280" y="1652005"/>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lumMod val="95000"/>
                  </a:schemeClr>
                </a:solidFill>
              </a:rPr>
              <a:t>This SQL query calculates the gender distribution among patients in the dataset. It uses OPENROWSET to access the data and to extract the ‘stroke' and ‘gender' fields from each row. The group by classifies data according to gender and then the count function counts the rows for each gender value.</a:t>
            </a:r>
            <a:endParaRPr lang="en-US" sz="1600" dirty="0">
              <a:solidFill>
                <a:schemeClr val="tx1">
                  <a:lumMod val="95000"/>
                </a:schemeClr>
              </a:solidFill>
              <a:sym typeface="Source Code Pro"/>
            </a:endParaRPr>
          </a:p>
        </p:txBody>
      </p:sp>
      <p:sp>
        <p:nvSpPr>
          <p:cNvPr id="189" name="TextBox 188"/>
          <p:cNvSpPr txBox="1"/>
          <p:nvPr/>
        </p:nvSpPr>
        <p:spPr>
          <a:xfrm>
            <a:off x="720000" y="539500"/>
            <a:ext cx="5363969" cy="600164"/>
          </a:xfrm>
          <a:prstGeom prst="rect">
            <a:avLst/>
          </a:prstGeom>
          <a:noFill/>
        </p:spPr>
        <p:txBody>
          <a:bodyPr wrap="none">
            <a:spAutoFit/>
          </a:bodyPr>
          <a:lstStyle/>
          <a:p>
            <a:r>
              <a:rPr sz="3300" b="1" dirty="0">
                <a:solidFill>
                  <a:srgbClr val="FFDB5D"/>
                </a:solidFill>
                <a:latin typeface="Quantico"/>
              </a:rPr>
              <a:t>Queries on staging tables</a:t>
            </a:r>
          </a:p>
        </p:txBody>
      </p:sp>
    </p:spTree>
    <p:extLst>
      <p:ext uri="{BB962C8B-B14F-4D97-AF65-F5344CB8AC3E}">
        <p14:creationId xmlns:p14="http://schemas.microsoft.com/office/powerpoint/2010/main" val="2721677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88" name="Picture 187" descr="image.png"/>
          <p:cNvPicPr>
            <a:picLocks noChangeAspect="1"/>
          </p:cNvPicPr>
          <p:nvPr/>
        </p:nvPicPr>
        <p:blipFill>
          <a:blip r:embed="rId3"/>
          <a:stretch>
            <a:fillRect/>
          </a:stretch>
        </p:blipFill>
        <p:spPr>
          <a:xfrm>
            <a:off x="3712464" y="1115500"/>
            <a:ext cx="5431536" cy="3904487"/>
          </a:xfrm>
          <a:prstGeom prst="rect">
            <a:avLst/>
          </a:prstGeom>
        </p:spPr>
      </p:pic>
      <p:sp>
        <p:nvSpPr>
          <p:cNvPr id="3" name="Google Shape;187;p18">
            <a:extLst>
              <a:ext uri="{FF2B5EF4-FFF2-40B4-BE49-F238E27FC236}">
                <a16:creationId xmlns:a16="http://schemas.microsoft.com/office/drawing/2014/main" id="{77685222-4913-88AE-2250-6833724675E4}"/>
              </a:ext>
            </a:extLst>
          </p:cNvPr>
          <p:cNvSpPr txBox="1"/>
          <p:nvPr/>
        </p:nvSpPr>
        <p:spPr>
          <a:xfrm>
            <a:off x="177280" y="1652005"/>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rPr>
              <a:t>This SQL query calculates the top 5 highest glucose levels in the dataset. It uses OPENROWSET to access the data source, and to extract the 'glucose' field from each row. The SELECT TOP 5 clause limits the result to the five highest values. The ORDER BY clause sorts the glucose levels in descending order (DESC), ensuring the highest values are returned. </a:t>
            </a:r>
            <a:endParaRPr lang="en-US" sz="1600" dirty="0">
              <a:solidFill>
                <a:schemeClr val="tx1"/>
              </a:solidFill>
              <a:sym typeface="Source Code Pro"/>
            </a:endParaRPr>
          </a:p>
        </p:txBody>
      </p:sp>
      <p:sp>
        <p:nvSpPr>
          <p:cNvPr id="189" name="TextBox 188"/>
          <p:cNvSpPr txBox="1"/>
          <p:nvPr/>
        </p:nvSpPr>
        <p:spPr>
          <a:xfrm>
            <a:off x="720000" y="539500"/>
            <a:ext cx="5363969" cy="600164"/>
          </a:xfrm>
          <a:prstGeom prst="rect">
            <a:avLst/>
          </a:prstGeom>
          <a:noFill/>
        </p:spPr>
        <p:txBody>
          <a:bodyPr wrap="none">
            <a:spAutoFit/>
          </a:bodyPr>
          <a:lstStyle/>
          <a:p>
            <a:r>
              <a:rPr sz="3300" b="1" dirty="0">
                <a:solidFill>
                  <a:srgbClr val="FFDB5D"/>
                </a:solidFill>
                <a:latin typeface="Quantico"/>
              </a:rPr>
              <a:t>Queries on staging tables</a:t>
            </a:r>
          </a:p>
        </p:txBody>
      </p:sp>
    </p:spTree>
    <p:extLst>
      <p:ext uri="{BB962C8B-B14F-4D97-AF65-F5344CB8AC3E}">
        <p14:creationId xmlns:p14="http://schemas.microsoft.com/office/powerpoint/2010/main" val="4153770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88" name="Picture 187" descr="image.png"/>
          <p:cNvPicPr>
            <a:picLocks noChangeAspect="1"/>
          </p:cNvPicPr>
          <p:nvPr/>
        </p:nvPicPr>
        <p:blipFill>
          <a:blip r:embed="rId3"/>
          <a:stretch>
            <a:fillRect/>
          </a:stretch>
        </p:blipFill>
        <p:spPr>
          <a:xfrm>
            <a:off x="3712464" y="1115500"/>
            <a:ext cx="5431536" cy="3904487"/>
          </a:xfrm>
          <a:prstGeom prst="rect">
            <a:avLst/>
          </a:prstGeom>
        </p:spPr>
      </p:pic>
      <p:sp>
        <p:nvSpPr>
          <p:cNvPr id="3" name="Google Shape;187;p18">
            <a:extLst>
              <a:ext uri="{FF2B5EF4-FFF2-40B4-BE49-F238E27FC236}">
                <a16:creationId xmlns:a16="http://schemas.microsoft.com/office/drawing/2014/main" id="{023D41B3-233E-794C-6245-E7388AD8C5CB}"/>
              </a:ext>
            </a:extLst>
          </p:cNvPr>
          <p:cNvSpPr txBox="1"/>
          <p:nvPr/>
        </p:nvSpPr>
        <p:spPr>
          <a:xfrm>
            <a:off x="177280" y="1652005"/>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rPr>
              <a:t>This SQL query calculates the top 5 highest glucose levels in the dataset. It uses OPENROWSET to access the data source, and to extract the 'glucose' field from each row. The SELECT TOP 5 clause limits the result to the five highest values. The ORDER BY clause sorts the glucose levels in descending order (DESC), ensuring the highest values are returned. </a:t>
            </a:r>
            <a:endParaRPr lang="en-US" sz="1600" dirty="0">
              <a:solidFill>
                <a:schemeClr val="tx1"/>
              </a:solidFill>
              <a:sym typeface="Source Code Pro"/>
            </a:endParaRPr>
          </a:p>
        </p:txBody>
      </p:sp>
      <p:sp>
        <p:nvSpPr>
          <p:cNvPr id="189" name="TextBox 188"/>
          <p:cNvSpPr txBox="1"/>
          <p:nvPr/>
        </p:nvSpPr>
        <p:spPr>
          <a:xfrm>
            <a:off x="720000" y="539500"/>
            <a:ext cx="5363969" cy="600164"/>
          </a:xfrm>
          <a:prstGeom prst="rect">
            <a:avLst/>
          </a:prstGeom>
          <a:noFill/>
        </p:spPr>
        <p:txBody>
          <a:bodyPr wrap="none">
            <a:spAutoFit/>
          </a:bodyPr>
          <a:lstStyle/>
          <a:p>
            <a:r>
              <a:rPr sz="3300" b="1" dirty="0">
                <a:solidFill>
                  <a:srgbClr val="FFDB5D"/>
                </a:solidFill>
                <a:latin typeface="Quantico"/>
              </a:rPr>
              <a:t>Queries on staging tables</a:t>
            </a:r>
          </a:p>
        </p:txBody>
      </p:sp>
    </p:spTree>
    <p:extLst>
      <p:ext uri="{BB962C8B-B14F-4D97-AF65-F5344CB8AC3E}">
        <p14:creationId xmlns:p14="http://schemas.microsoft.com/office/powerpoint/2010/main" val="674593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88" name="Picture 187" descr="image.png"/>
          <p:cNvPicPr>
            <a:picLocks noChangeAspect="1"/>
          </p:cNvPicPr>
          <p:nvPr/>
        </p:nvPicPr>
        <p:blipFill>
          <a:blip r:embed="rId3"/>
          <a:stretch>
            <a:fillRect/>
          </a:stretch>
        </p:blipFill>
        <p:spPr>
          <a:xfrm>
            <a:off x="3712464" y="1115500"/>
            <a:ext cx="5431536" cy="3904487"/>
          </a:xfrm>
          <a:prstGeom prst="rect">
            <a:avLst/>
          </a:prstGeom>
        </p:spPr>
      </p:pic>
      <p:sp>
        <p:nvSpPr>
          <p:cNvPr id="3" name="Google Shape;187;p18">
            <a:extLst>
              <a:ext uri="{FF2B5EF4-FFF2-40B4-BE49-F238E27FC236}">
                <a16:creationId xmlns:a16="http://schemas.microsoft.com/office/drawing/2014/main" id="{57D3C6C9-E0DE-B42E-8DAC-2C8288645F86}"/>
              </a:ext>
            </a:extLst>
          </p:cNvPr>
          <p:cNvSpPr txBox="1"/>
          <p:nvPr/>
        </p:nvSpPr>
        <p:spPr>
          <a:xfrm>
            <a:off x="177280" y="1652005"/>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rPr>
              <a:t>This SQL query calculates the average BMI of patients with stroke in the dataset. It uses OPENROWSET to access the data source, and to extract the '</a:t>
            </a:r>
            <a:r>
              <a:rPr lang="en-US" sz="1600" dirty="0" err="1">
                <a:solidFill>
                  <a:schemeClr val="tx1"/>
                </a:solidFill>
              </a:rPr>
              <a:t>bmi</a:t>
            </a:r>
            <a:r>
              <a:rPr lang="en-US" sz="1600" dirty="0">
                <a:solidFill>
                  <a:schemeClr val="tx1"/>
                </a:solidFill>
              </a:rPr>
              <a:t>' and 'stroke' fields from each row. The AVG function computes the mean BMI, but only for rows where the 'stroke' value equals 1 (indicating patients who have had a stroke). </a:t>
            </a:r>
            <a:endParaRPr lang="en-US" sz="1600" dirty="0">
              <a:solidFill>
                <a:schemeClr val="tx1"/>
              </a:solidFill>
              <a:sym typeface="Source Code Pro"/>
            </a:endParaRPr>
          </a:p>
        </p:txBody>
      </p:sp>
      <p:sp>
        <p:nvSpPr>
          <p:cNvPr id="189" name="TextBox 188"/>
          <p:cNvSpPr txBox="1"/>
          <p:nvPr/>
        </p:nvSpPr>
        <p:spPr>
          <a:xfrm>
            <a:off x="720000" y="539500"/>
            <a:ext cx="5363969" cy="600164"/>
          </a:xfrm>
          <a:prstGeom prst="rect">
            <a:avLst/>
          </a:prstGeom>
          <a:noFill/>
        </p:spPr>
        <p:txBody>
          <a:bodyPr wrap="none">
            <a:spAutoFit/>
          </a:bodyPr>
          <a:lstStyle/>
          <a:p>
            <a:r>
              <a:rPr sz="3300" b="1" dirty="0">
                <a:solidFill>
                  <a:srgbClr val="FFDB5D"/>
                </a:solidFill>
                <a:latin typeface="Quantico"/>
              </a:rPr>
              <a:t>Queries on staging tables</a:t>
            </a:r>
          </a:p>
        </p:txBody>
      </p:sp>
    </p:spTree>
    <p:extLst>
      <p:ext uri="{BB962C8B-B14F-4D97-AF65-F5344CB8AC3E}">
        <p14:creationId xmlns:p14="http://schemas.microsoft.com/office/powerpoint/2010/main" val="3410940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88" name="Picture 187" descr="image.png"/>
          <p:cNvPicPr>
            <a:picLocks noChangeAspect="1"/>
          </p:cNvPicPr>
          <p:nvPr/>
        </p:nvPicPr>
        <p:blipFill>
          <a:blip r:embed="rId3"/>
          <a:stretch>
            <a:fillRect/>
          </a:stretch>
        </p:blipFill>
        <p:spPr>
          <a:xfrm>
            <a:off x="3712464" y="1115500"/>
            <a:ext cx="5431536" cy="3904487"/>
          </a:xfrm>
          <a:prstGeom prst="rect">
            <a:avLst/>
          </a:prstGeom>
        </p:spPr>
      </p:pic>
      <p:sp>
        <p:nvSpPr>
          <p:cNvPr id="5" name="Google Shape;187;p18">
            <a:extLst>
              <a:ext uri="{FF2B5EF4-FFF2-40B4-BE49-F238E27FC236}">
                <a16:creationId xmlns:a16="http://schemas.microsoft.com/office/drawing/2014/main" id="{E8F727C8-E464-BD31-A517-1928000996A8}"/>
              </a:ext>
            </a:extLst>
          </p:cNvPr>
          <p:cNvSpPr txBox="1"/>
          <p:nvPr/>
        </p:nvSpPr>
        <p:spPr>
          <a:xfrm>
            <a:off x="177280" y="1652005"/>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rPr>
              <a:t>This SQL query counts the number of patients who have both heart disease and stroke. It uses OPENROWSET to access the data source, and to extract the '</a:t>
            </a:r>
            <a:r>
              <a:rPr lang="en-US" sz="1600" dirty="0" err="1">
                <a:solidFill>
                  <a:schemeClr val="tx1"/>
                </a:solidFill>
              </a:rPr>
              <a:t>heart_disease</a:t>
            </a:r>
            <a:r>
              <a:rPr lang="en-US" sz="1600" dirty="0">
                <a:solidFill>
                  <a:schemeClr val="tx1"/>
                </a:solidFill>
              </a:rPr>
              <a:t>' and 'stroke' fields from each row. The COUNT function tallies the rows where both '</a:t>
            </a:r>
            <a:r>
              <a:rPr lang="en-US" sz="1600" dirty="0" err="1">
                <a:solidFill>
                  <a:schemeClr val="tx1"/>
                </a:solidFill>
              </a:rPr>
              <a:t>heart_disease</a:t>
            </a:r>
            <a:r>
              <a:rPr lang="en-US" sz="1600" dirty="0">
                <a:solidFill>
                  <a:schemeClr val="tx1"/>
                </a:solidFill>
              </a:rPr>
              <a:t>' and 'stroke' values equal 1, indicating patients who have both conditions. </a:t>
            </a:r>
            <a:endParaRPr lang="en-US" sz="1600" dirty="0">
              <a:solidFill>
                <a:schemeClr val="tx1"/>
              </a:solidFill>
              <a:sym typeface="Source Code Pro"/>
            </a:endParaRPr>
          </a:p>
        </p:txBody>
      </p:sp>
      <p:sp>
        <p:nvSpPr>
          <p:cNvPr id="189" name="TextBox 188"/>
          <p:cNvSpPr txBox="1"/>
          <p:nvPr/>
        </p:nvSpPr>
        <p:spPr>
          <a:xfrm>
            <a:off x="720000" y="539500"/>
            <a:ext cx="5363969" cy="600164"/>
          </a:xfrm>
          <a:prstGeom prst="rect">
            <a:avLst/>
          </a:prstGeom>
          <a:noFill/>
        </p:spPr>
        <p:txBody>
          <a:bodyPr wrap="none">
            <a:spAutoFit/>
          </a:bodyPr>
          <a:lstStyle/>
          <a:p>
            <a:r>
              <a:rPr sz="3300" b="1" dirty="0">
                <a:solidFill>
                  <a:srgbClr val="FFDB5D"/>
                </a:solidFill>
                <a:latin typeface="Quantico"/>
              </a:rPr>
              <a:t>Queries on staging tables</a:t>
            </a:r>
          </a:p>
        </p:txBody>
      </p:sp>
    </p:spTree>
    <p:extLst>
      <p:ext uri="{BB962C8B-B14F-4D97-AF65-F5344CB8AC3E}">
        <p14:creationId xmlns:p14="http://schemas.microsoft.com/office/powerpoint/2010/main" val="587945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88" name="Picture 187" descr="image.png"/>
          <p:cNvPicPr>
            <a:picLocks noChangeAspect="1"/>
          </p:cNvPicPr>
          <p:nvPr/>
        </p:nvPicPr>
        <p:blipFill>
          <a:blip r:embed="rId3"/>
          <a:stretch>
            <a:fillRect/>
          </a:stretch>
        </p:blipFill>
        <p:spPr>
          <a:xfrm>
            <a:off x="3712464" y="1115500"/>
            <a:ext cx="5431536" cy="3904487"/>
          </a:xfrm>
          <a:prstGeom prst="rect">
            <a:avLst/>
          </a:prstGeom>
        </p:spPr>
      </p:pic>
      <p:sp>
        <p:nvSpPr>
          <p:cNvPr id="3" name="Google Shape;187;p18">
            <a:extLst>
              <a:ext uri="{FF2B5EF4-FFF2-40B4-BE49-F238E27FC236}">
                <a16:creationId xmlns:a16="http://schemas.microsoft.com/office/drawing/2014/main" id="{DE434172-6638-46E8-112E-56C6A3AB04C2}"/>
              </a:ext>
            </a:extLst>
          </p:cNvPr>
          <p:cNvSpPr txBox="1"/>
          <p:nvPr/>
        </p:nvSpPr>
        <p:spPr>
          <a:xfrm>
            <a:off x="177280" y="1652005"/>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rPr>
              <a:t>This SQL query calculates the average age of stroke patients. It uses OPENROWSET to access the data source, and to extract the age’ field from each row. The avg calculates the average of the values extracted.</a:t>
            </a:r>
            <a:endParaRPr lang="en-US" sz="1600" dirty="0">
              <a:solidFill>
                <a:schemeClr val="tx1"/>
              </a:solidFill>
              <a:sym typeface="Source Code Pro"/>
            </a:endParaRPr>
          </a:p>
        </p:txBody>
      </p:sp>
      <p:sp>
        <p:nvSpPr>
          <p:cNvPr id="189" name="TextBox 188"/>
          <p:cNvSpPr txBox="1"/>
          <p:nvPr/>
        </p:nvSpPr>
        <p:spPr>
          <a:xfrm>
            <a:off x="720000" y="539500"/>
            <a:ext cx="5363969" cy="600164"/>
          </a:xfrm>
          <a:prstGeom prst="rect">
            <a:avLst/>
          </a:prstGeom>
          <a:noFill/>
        </p:spPr>
        <p:txBody>
          <a:bodyPr wrap="none">
            <a:spAutoFit/>
          </a:bodyPr>
          <a:lstStyle/>
          <a:p>
            <a:r>
              <a:rPr sz="3300" b="1" dirty="0">
                <a:solidFill>
                  <a:srgbClr val="FFDB5D"/>
                </a:solidFill>
                <a:latin typeface="Quantico"/>
              </a:rPr>
              <a:t>Queries on staging tables</a:t>
            </a:r>
          </a:p>
        </p:txBody>
      </p:sp>
    </p:spTree>
    <p:extLst>
      <p:ext uri="{BB962C8B-B14F-4D97-AF65-F5344CB8AC3E}">
        <p14:creationId xmlns:p14="http://schemas.microsoft.com/office/powerpoint/2010/main" val="4055025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87" name="Google Shape;187;p18"/>
          <p:cNvSpPr txBox="1"/>
          <p:nvPr/>
        </p:nvSpPr>
        <p:spPr>
          <a:xfrm>
            <a:off x="384678" y="1812053"/>
            <a:ext cx="4187321" cy="139149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600" dirty="0">
              <a:solidFill>
                <a:schemeClr val="tx1"/>
              </a:solidFill>
              <a:sym typeface="Source Code Pro"/>
            </a:endParaRPr>
          </a:p>
        </p:txBody>
      </p:sp>
      <p:pic>
        <p:nvPicPr>
          <p:cNvPr id="188" name="Picture 187" descr="image.jpeg"/>
          <p:cNvPicPr>
            <a:picLocks noChangeAspect="1"/>
          </p:cNvPicPr>
          <p:nvPr/>
        </p:nvPicPr>
        <p:blipFill>
          <a:blip r:embed="rId3"/>
          <a:stretch>
            <a:fillRect/>
          </a:stretch>
        </p:blipFill>
        <p:spPr>
          <a:xfrm>
            <a:off x="1856231" y="1103586"/>
            <a:ext cx="5431536" cy="3904487"/>
          </a:xfrm>
          <a:prstGeom prst="rect">
            <a:avLst/>
          </a:prstGeom>
        </p:spPr>
      </p:pic>
      <p:sp>
        <p:nvSpPr>
          <p:cNvPr id="4" name="Google Shape;102;p16">
            <a:extLst>
              <a:ext uri="{FF2B5EF4-FFF2-40B4-BE49-F238E27FC236}">
                <a16:creationId xmlns:a16="http://schemas.microsoft.com/office/drawing/2014/main" id="{248D3F75-4E7E-223B-DBD4-D8DE1E7527DE}"/>
              </a:ext>
            </a:extLst>
          </p:cNvPr>
          <p:cNvSpPr txBox="1">
            <a:spLocks noGrp="1"/>
          </p:cNvSpPr>
          <p:nvPr>
            <p:ph type="title"/>
          </p:nvPr>
        </p:nvSpPr>
        <p:spPr>
          <a:xfrm>
            <a:off x="720000" y="539500"/>
            <a:ext cx="7704000" cy="564086"/>
          </a:xfrm>
          <a:prstGeom prst="rect">
            <a:avLst/>
          </a:prstGeom>
        </p:spPr>
        <p:txBody>
          <a:bodyPr spcFirstLastPara="1" wrap="square" lIns="91425" tIns="91425" rIns="91425" bIns="91425" anchor="t" anchorCtr="0">
            <a:noAutofit/>
          </a:bodyPr>
          <a:lstStyle/>
          <a:p>
            <a:r>
              <a:rPr lang="en-US" dirty="0">
                <a:solidFill>
                  <a:schemeClr val="accent2"/>
                </a:solidFill>
              </a:rPr>
              <a:t>Azure storage creation</a:t>
            </a:r>
            <a:endParaRPr lang="en-US" dirty="0"/>
          </a:p>
        </p:txBody>
      </p:sp>
    </p:spTree>
    <p:extLst>
      <p:ext uri="{BB962C8B-B14F-4D97-AF65-F5344CB8AC3E}">
        <p14:creationId xmlns:p14="http://schemas.microsoft.com/office/powerpoint/2010/main" val="40718283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88" name="Picture 187" descr="image.png"/>
          <p:cNvPicPr>
            <a:picLocks noChangeAspect="1"/>
          </p:cNvPicPr>
          <p:nvPr/>
        </p:nvPicPr>
        <p:blipFill>
          <a:blip r:embed="rId3"/>
          <a:stretch>
            <a:fillRect/>
          </a:stretch>
        </p:blipFill>
        <p:spPr>
          <a:xfrm>
            <a:off x="3712464" y="1115500"/>
            <a:ext cx="5431536" cy="3904487"/>
          </a:xfrm>
          <a:prstGeom prst="rect">
            <a:avLst/>
          </a:prstGeom>
        </p:spPr>
      </p:pic>
      <p:sp>
        <p:nvSpPr>
          <p:cNvPr id="3" name="Google Shape;187;p18">
            <a:extLst>
              <a:ext uri="{FF2B5EF4-FFF2-40B4-BE49-F238E27FC236}">
                <a16:creationId xmlns:a16="http://schemas.microsoft.com/office/drawing/2014/main" id="{C464ECBD-45BD-84A9-2E88-83C7BB17419C}"/>
              </a:ext>
            </a:extLst>
          </p:cNvPr>
          <p:cNvSpPr txBox="1"/>
          <p:nvPr/>
        </p:nvSpPr>
        <p:spPr>
          <a:xfrm>
            <a:off x="177280" y="1652005"/>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rPr>
              <a:t>This SQL query calculates the top 5 highest age values where the patient have a stroke in the dataset. It uses OPENROWSET to access the data source, and to extract the age and stroke field from each row. The SELECT TOP 5 clause limits the result to the five highest values. The ORDER BY clause sorts the age levels in descending order (DESC), ensuring the highest values are returned. </a:t>
            </a:r>
            <a:endParaRPr lang="en-US" sz="1600" dirty="0">
              <a:solidFill>
                <a:schemeClr val="tx1"/>
              </a:solidFill>
              <a:sym typeface="Source Code Pro"/>
            </a:endParaRPr>
          </a:p>
        </p:txBody>
      </p:sp>
      <p:sp>
        <p:nvSpPr>
          <p:cNvPr id="189" name="TextBox 188"/>
          <p:cNvSpPr txBox="1"/>
          <p:nvPr/>
        </p:nvSpPr>
        <p:spPr>
          <a:xfrm>
            <a:off x="720000" y="539500"/>
            <a:ext cx="5363969" cy="600164"/>
          </a:xfrm>
          <a:prstGeom prst="rect">
            <a:avLst/>
          </a:prstGeom>
          <a:noFill/>
        </p:spPr>
        <p:txBody>
          <a:bodyPr wrap="none">
            <a:spAutoFit/>
          </a:bodyPr>
          <a:lstStyle/>
          <a:p>
            <a:r>
              <a:rPr sz="3300" b="1" dirty="0">
                <a:solidFill>
                  <a:srgbClr val="FFDB5D"/>
                </a:solidFill>
                <a:latin typeface="Quantico"/>
              </a:rPr>
              <a:t>Queries on staging tables</a:t>
            </a:r>
          </a:p>
        </p:txBody>
      </p:sp>
    </p:spTree>
    <p:extLst>
      <p:ext uri="{BB962C8B-B14F-4D97-AF65-F5344CB8AC3E}">
        <p14:creationId xmlns:p14="http://schemas.microsoft.com/office/powerpoint/2010/main" val="2402182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88" name="Picture 187" descr="image25.png"/>
          <p:cNvPicPr>
            <a:picLocks noChangeAspect="1"/>
          </p:cNvPicPr>
          <p:nvPr/>
        </p:nvPicPr>
        <p:blipFill>
          <a:blip r:embed="rId3"/>
          <a:stretch>
            <a:fillRect/>
          </a:stretch>
        </p:blipFill>
        <p:spPr>
          <a:xfrm>
            <a:off x="3712464" y="1115500"/>
            <a:ext cx="5431536" cy="3904487"/>
          </a:xfrm>
          <a:prstGeom prst="rect">
            <a:avLst/>
          </a:prstGeom>
        </p:spPr>
      </p:pic>
      <p:sp>
        <p:nvSpPr>
          <p:cNvPr id="3" name="Google Shape;187;p18">
            <a:extLst>
              <a:ext uri="{FF2B5EF4-FFF2-40B4-BE49-F238E27FC236}">
                <a16:creationId xmlns:a16="http://schemas.microsoft.com/office/drawing/2014/main" id="{233B1CE3-F43A-137B-D7FE-C3FF622EB818}"/>
              </a:ext>
            </a:extLst>
          </p:cNvPr>
          <p:cNvSpPr txBox="1"/>
          <p:nvPr/>
        </p:nvSpPr>
        <p:spPr>
          <a:xfrm>
            <a:off x="177280" y="1652005"/>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rPr>
              <a:t>This SQL query calculates the total rows. It uses OPENROWSET to access the data source, and to extract each row. The count function displays the number of rows returned.</a:t>
            </a:r>
            <a:endParaRPr lang="en-US" sz="1600" dirty="0">
              <a:solidFill>
                <a:schemeClr val="tx1"/>
              </a:solidFill>
              <a:sym typeface="Source Code Pro"/>
            </a:endParaRPr>
          </a:p>
        </p:txBody>
      </p:sp>
      <p:sp>
        <p:nvSpPr>
          <p:cNvPr id="189" name="TextBox 188"/>
          <p:cNvSpPr txBox="1"/>
          <p:nvPr/>
        </p:nvSpPr>
        <p:spPr>
          <a:xfrm>
            <a:off x="720000" y="539500"/>
            <a:ext cx="5363969" cy="600164"/>
          </a:xfrm>
          <a:prstGeom prst="rect">
            <a:avLst/>
          </a:prstGeom>
          <a:noFill/>
        </p:spPr>
        <p:txBody>
          <a:bodyPr wrap="none">
            <a:spAutoFit/>
          </a:bodyPr>
          <a:lstStyle/>
          <a:p>
            <a:r>
              <a:rPr sz="3300" b="1" dirty="0">
                <a:solidFill>
                  <a:srgbClr val="FFDB5D"/>
                </a:solidFill>
                <a:latin typeface="Quantico"/>
              </a:rPr>
              <a:t>Queries on staging tables</a:t>
            </a:r>
          </a:p>
        </p:txBody>
      </p:sp>
    </p:spTree>
    <p:extLst>
      <p:ext uri="{BB962C8B-B14F-4D97-AF65-F5344CB8AC3E}">
        <p14:creationId xmlns:p14="http://schemas.microsoft.com/office/powerpoint/2010/main" val="2573949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p:txBody>
          <a:bodyPr/>
          <a:lstStyle/>
          <a:p>
            <a:endParaRPr/>
          </a:p>
        </p:txBody>
      </p:sp>
      <p:pic>
        <p:nvPicPr>
          <p:cNvPr id="4" name="Picture 3" descr="image.png"/>
          <p:cNvPicPr>
            <a:picLocks noChangeAspect="1"/>
          </p:cNvPicPr>
          <p:nvPr/>
        </p:nvPicPr>
        <p:blipFill>
          <a:blip r:embed="rId2"/>
          <a:stretch>
            <a:fillRect/>
          </a:stretch>
        </p:blipFill>
        <p:spPr>
          <a:xfrm>
            <a:off x="3712464" y="1115500"/>
            <a:ext cx="5431536" cy="3904487"/>
          </a:xfrm>
          <a:prstGeom prst="rect">
            <a:avLst/>
          </a:prstGeom>
        </p:spPr>
      </p:pic>
      <p:sp>
        <p:nvSpPr>
          <p:cNvPr id="6" name="Google Shape;187;p18">
            <a:extLst>
              <a:ext uri="{FF2B5EF4-FFF2-40B4-BE49-F238E27FC236}">
                <a16:creationId xmlns:a16="http://schemas.microsoft.com/office/drawing/2014/main" id="{B2B9F3C8-1ED9-1C96-0A8A-BA6CCB338FA0}"/>
              </a:ext>
            </a:extLst>
          </p:cNvPr>
          <p:cNvSpPr txBox="1"/>
          <p:nvPr/>
        </p:nvSpPr>
        <p:spPr>
          <a:xfrm>
            <a:off x="177280" y="1652005"/>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rPr>
              <a:t>This SQL query calculates the total rows. It uses OPENROWSET to access the data source, and to extract each row. The count function displays the number of rows returned.</a:t>
            </a:r>
            <a:endParaRPr lang="en-US" sz="1600" dirty="0">
              <a:solidFill>
                <a:schemeClr val="tx1"/>
              </a:solidFill>
              <a:sym typeface="Source Code Pro"/>
            </a:endParaRPr>
          </a:p>
        </p:txBody>
      </p:sp>
      <p:sp>
        <p:nvSpPr>
          <p:cNvPr id="2" name="TextBox 1">
            <a:extLst>
              <a:ext uri="{FF2B5EF4-FFF2-40B4-BE49-F238E27FC236}">
                <a16:creationId xmlns:a16="http://schemas.microsoft.com/office/drawing/2014/main" id="{004A76DE-DC91-6FD0-C855-BE5B29B09E80}"/>
              </a:ext>
            </a:extLst>
          </p:cNvPr>
          <p:cNvSpPr txBox="1"/>
          <p:nvPr/>
        </p:nvSpPr>
        <p:spPr>
          <a:xfrm>
            <a:off x="720000" y="539500"/>
            <a:ext cx="6667210" cy="600164"/>
          </a:xfrm>
          <a:prstGeom prst="rect">
            <a:avLst/>
          </a:prstGeom>
          <a:noFill/>
        </p:spPr>
        <p:txBody>
          <a:bodyPr wrap="none">
            <a:spAutoFit/>
          </a:bodyPr>
          <a:lstStyle/>
          <a:p>
            <a:r>
              <a:rPr lang="en-US" sz="3300" b="1" dirty="0">
                <a:solidFill>
                  <a:srgbClr val="FFDB5D"/>
                </a:solidFill>
                <a:latin typeface="Quantico"/>
              </a:rPr>
              <a:t>Queries on Datawarehouse Data</a:t>
            </a:r>
            <a:endParaRPr sz="3300" b="1" dirty="0">
              <a:solidFill>
                <a:srgbClr val="FFDB5D"/>
              </a:solidFill>
              <a:latin typeface="Quantic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p:txBody>
          <a:bodyPr/>
          <a:lstStyle/>
          <a:p>
            <a:endParaRPr/>
          </a:p>
        </p:txBody>
      </p:sp>
      <p:pic>
        <p:nvPicPr>
          <p:cNvPr id="4" name="Picture 3" descr="image.png"/>
          <p:cNvPicPr>
            <a:picLocks noChangeAspect="1"/>
          </p:cNvPicPr>
          <p:nvPr/>
        </p:nvPicPr>
        <p:blipFill>
          <a:blip r:embed="rId2"/>
          <a:stretch>
            <a:fillRect/>
          </a:stretch>
        </p:blipFill>
        <p:spPr>
          <a:xfrm>
            <a:off x="3712464" y="1115500"/>
            <a:ext cx="5431536" cy="3904487"/>
          </a:xfrm>
          <a:prstGeom prst="rect">
            <a:avLst/>
          </a:prstGeom>
        </p:spPr>
      </p:pic>
      <p:sp>
        <p:nvSpPr>
          <p:cNvPr id="6" name="Google Shape;187;p18">
            <a:extLst>
              <a:ext uri="{FF2B5EF4-FFF2-40B4-BE49-F238E27FC236}">
                <a16:creationId xmlns:a16="http://schemas.microsoft.com/office/drawing/2014/main" id="{F6168E1D-6BF9-2BA6-63F1-356EA35A77E4}"/>
              </a:ext>
            </a:extLst>
          </p:cNvPr>
          <p:cNvSpPr txBox="1"/>
          <p:nvPr/>
        </p:nvSpPr>
        <p:spPr>
          <a:xfrm>
            <a:off x="177280" y="1652005"/>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sym typeface="Source Code Pro"/>
              </a:rPr>
              <a:t>The SQL query in the image counts the total number of rows in a CSV file stored in Azure Blob Storage. It uses the `OPENROWSET` function to access the CSV file and returns the total row count, which is displayed as `</a:t>
            </a:r>
            <a:r>
              <a:rPr lang="en-US" sz="1600" dirty="0" err="1">
                <a:solidFill>
                  <a:schemeClr val="tx1"/>
                </a:solidFill>
                <a:sym typeface="Source Code Pro"/>
              </a:rPr>
              <a:t>TotalRows</a:t>
            </a:r>
            <a:r>
              <a:rPr lang="en-US" sz="1600" dirty="0">
                <a:solidFill>
                  <a:schemeClr val="tx1"/>
                </a:solidFill>
                <a:sym typeface="Source Code Pro"/>
              </a:rPr>
              <a:t>`. In this case, the result shows 4,527 rows.</a:t>
            </a:r>
          </a:p>
        </p:txBody>
      </p:sp>
      <p:sp>
        <p:nvSpPr>
          <p:cNvPr id="7" name="TextBox 6"/>
          <p:cNvSpPr txBox="1"/>
          <p:nvPr/>
        </p:nvSpPr>
        <p:spPr>
          <a:xfrm>
            <a:off x="720000" y="539500"/>
            <a:ext cx="6667210" cy="600164"/>
          </a:xfrm>
          <a:prstGeom prst="rect">
            <a:avLst/>
          </a:prstGeom>
          <a:noFill/>
        </p:spPr>
        <p:txBody>
          <a:bodyPr wrap="none">
            <a:spAutoFit/>
          </a:bodyPr>
          <a:lstStyle/>
          <a:p>
            <a:r>
              <a:rPr sz="3300" b="1">
                <a:solidFill>
                  <a:srgbClr val="FFDB5D"/>
                </a:solidFill>
              </a:rPr>
              <a:t>Queries on Datawarehouse Data</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p:txBody>
          <a:bodyPr/>
          <a:lstStyle/>
          <a:p>
            <a:endParaRPr/>
          </a:p>
        </p:txBody>
      </p:sp>
      <p:pic>
        <p:nvPicPr>
          <p:cNvPr id="4" name="Picture 3" descr="image43.png"/>
          <p:cNvPicPr>
            <a:picLocks noChangeAspect="1"/>
          </p:cNvPicPr>
          <p:nvPr/>
        </p:nvPicPr>
        <p:blipFill>
          <a:blip r:embed="rId2"/>
          <a:stretch>
            <a:fillRect/>
          </a:stretch>
        </p:blipFill>
        <p:spPr>
          <a:xfrm>
            <a:off x="3712464" y="1115500"/>
            <a:ext cx="5431536" cy="3904487"/>
          </a:xfrm>
          <a:prstGeom prst="rect">
            <a:avLst/>
          </a:prstGeom>
        </p:spPr>
      </p:pic>
      <p:sp>
        <p:nvSpPr>
          <p:cNvPr id="6" name="Google Shape;187;p18">
            <a:extLst>
              <a:ext uri="{FF2B5EF4-FFF2-40B4-BE49-F238E27FC236}">
                <a16:creationId xmlns:a16="http://schemas.microsoft.com/office/drawing/2014/main" id="{2AEAF228-72FF-53BD-B3C4-FDFEC6D51025}"/>
              </a:ext>
            </a:extLst>
          </p:cNvPr>
          <p:cNvSpPr txBox="1"/>
          <p:nvPr/>
        </p:nvSpPr>
        <p:spPr>
          <a:xfrm>
            <a:off x="177280" y="1652005"/>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sym typeface="Source Code Pro"/>
              </a:rPr>
              <a:t>The SQL query in the image calculates the average HbA1c level for diabetes cases (where diabetes equals 1) from a CSV file stored in Azure Blob Storage. It uses the `OPENROWSET` function to load the data, selects the HbA1c values, and calculates the average. The result shows that the average HbA1c level for diabetes cases is approximately 6.97.</a:t>
            </a:r>
          </a:p>
        </p:txBody>
      </p:sp>
      <p:sp>
        <p:nvSpPr>
          <p:cNvPr id="7" name="TextBox 6"/>
          <p:cNvSpPr txBox="1"/>
          <p:nvPr/>
        </p:nvSpPr>
        <p:spPr>
          <a:xfrm>
            <a:off x="720000" y="539500"/>
            <a:ext cx="6667210" cy="600164"/>
          </a:xfrm>
          <a:prstGeom prst="rect">
            <a:avLst/>
          </a:prstGeom>
          <a:noFill/>
        </p:spPr>
        <p:txBody>
          <a:bodyPr wrap="none">
            <a:spAutoFit/>
          </a:bodyPr>
          <a:lstStyle/>
          <a:p>
            <a:r>
              <a:rPr sz="3300" b="1">
                <a:solidFill>
                  <a:srgbClr val="FFDB5D"/>
                </a:solidFill>
              </a:rPr>
              <a:t>Queries on Datawarehouse Data</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p:txBody>
          <a:bodyPr/>
          <a:lstStyle/>
          <a:p>
            <a:endParaRPr/>
          </a:p>
        </p:txBody>
      </p:sp>
      <p:pic>
        <p:nvPicPr>
          <p:cNvPr id="4" name="Picture 3" descr="image.png"/>
          <p:cNvPicPr>
            <a:picLocks noChangeAspect="1"/>
          </p:cNvPicPr>
          <p:nvPr/>
        </p:nvPicPr>
        <p:blipFill>
          <a:blip r:embed="rId2"/>
          <a:stretch>
            <a:fillRect/>
          </a:stretch>
        </p:blipFill>
        <p:spPr>
          <a:xfrm>
            <a:off x="3712464" y="1115500"/>
            <a:ext cx="5431536" cy="3904487"/>
          </a:xfrm>
          <a:prstGeom prst="rect">
            <a:avLst/>
          </a:prstGeom>
        </p:spPr>
      </p:pic>
      <p:sp>
        <p:nvSpPr>
          <p:cNvPr id="6" name="Google Shape;187;p18">
            <a:extLst>
              <a:ext uri="{FF2B5EF4-FFF2-40B4-BE49-F238E27FC236}">
                <a16:creationId xmlns:a16="http://schemas.microsoft.com/office/drawing/2014/main" id="{C7FCBCD6-5943-DBC1-9B5D-17CD59F0C487}"/>
              </a:ext>
            </a:extLst>
          </p:cNvPr>
          <p:cNvSpPr txBox="1"/>
          <p:nvPr/>
        </p:nvSpPr>
        <p:spPr>
          <a:xfrm>
            <a:off x="177280" y="1652005"/>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lang="en-US" sz="1600" dirty="0">
              <a:solidFill>
                <a:schemeClr val="tx1"/>
              </a:solidFill>
              <a:sym typeface="Source Code Pro"/>
            </a:endParaRPr>
          </a:p>
        </p:txBody>
      </p:sp>
      <p:sp>
        <p:nvSpPr>
          <p:cNvPr id="7" name="Google Shape;187;p18">
            <a:extLst>
              <a:ext uri="{FF2B5EF4-FFF2-40B4-BE49-F238E27FC236}">
                <a16:creationId xmlns:a16="http://schemas.microsoft.com/office/drawing/2014/main" id="{40398A78-DD97-A34B-9D63-505048CC5DBA}"/>
              </a:ext>
            </a:extLst>
          </p:cNvPr>
          <p:cNvSpPr txBox="1"/>
          <p:nvPr/>
        </p:nvSpPr>
        <p:spPr>
          <a:xfrm>
            <a:off x="329680" y="1804405"/>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sym typeface="Source Code Pro"/>
              </a:rPr>
              <a:t>The SQL query in the image calculates the average HbA1c level for diabetes cases (where diabetes equals 1) from a CSV file stored in Azure Blob Storage. It uses the `OPENROWSET` function to load the data, selects the HbA1c values, and calculates the average. The result shows that the average HbA1c level for diabetes cases is approximately 6.97.</a:t>
            </a:r>
          </a:p>
        </p:txBody>
      </p:sp>
      <p:sp>
        <p:nvSpPr>
          <p:cNvPr id="8" name="TextBox 7"/>
          <p:cNvSpPr txBox="1"/>
          <p:nvPr/>
        </p:nvSpPr>
        <p:spPr>
          <a:xfrm>
            <a:off x="720000" y="539500"/>
            <a:ext cx="6667210" cy="600164"/>
          </a:xfrm>
          <a:prstGeom prst="rect">
            <a:avLst/>
          </a:prstGeom>
          <a:noFill/>
        </p:spPr>
        <p:txBody>
          <a:bodyPr wrap="none">
            <a:spAutoFit/>
          </a:bodyPr>
          <a:lstStyle/>
          <a:p>
            <a:r>
              <a:rPr sz="3300" b="1">
                <a:solidFill>
                  <a:srgbClr val="FFDB5D"/>
                </a:solidFill>
              </a:rPr>
              <a:t>Queries on Datawarehouse Data</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p:txBody>
          <a:bodyPr/>
          <a:lstStyle/>
          <a:p>
            <a:endParaRPr/>
          </a:p>
        </p:txBody>
      </p:sp>
      <p:pic>
        <p:nvPicPr>
          <p:cNvPr id="4" name="Picture 3" descr="image.png"/>
          <p:cNvPicPr>
            <a:picLocks noChangeAspect="1"/>
          </p:cNvPicPr>
          <p:nvPr/>
        </p:nvPicPr>
        <p:blipFill>
          <a:blip r:embed="rId2"/>
          <a:stretch>
            <a:fillRect/>
          </a:stretch>
        </p:blipFill>
        <p:spPr>
          <a:xfrm>
            <a:off x="3712464" y="1115500"/>
            <a:ext cx="5431536" cy="3904487"/>
          </a:xfrm>
          <a:prstGeom prst="rect">
            <a:avLst/>
          </a:prstGeom>
        </p:spPr>
      </p:pic>
      <p:sp>
        <p:nvSpPr>
          <p:cNvPr id="8" name="Google Shape;187;p18">
            <a:extLst>
              <a:ext uri="{FF2B5EF4-FFF2-40B4-BE49-F238E27FC236}">
                <a16:creationId xmlns:a16="http://schemas.microsoft.com/office/drawing/2014/main" id="{CF2E22AD-AA57-0AC7-E8FC-2AD01EFB8D62}"/>
              </a:ext>
            </a:extLst>
          </p:cNvPr>
          <p:cNvSpPr txBox="1"/>
          <p:nvPr/>
        </p:nvSpPr>
        <p:spPr>
          <a:xfrm>
            <a:off x="329680" y="1804405"/>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sym typeface="Source Code Pro"/>
              </a:rPr>
              <a:t>The SQL query in the image counts the number of patients with an HbA1c level greater than 7.8 from a CSV file stored in Azure Blob Storage. It uses the `OPENROWSET` function to load the data and filters the rows where the HbA1c level is above 7.8. The result shows that there are 616 such cases.</a:t>
            </a:r>
          </a:p>
        </p:txBody>
      </p:sp>
      <p:sp>
        <p:nvSpPr>
          <p:cNvPr id="9" name="TextBox 8"/>
          <p:cNvSpPr txBox="1"/>
          <p:nvPr/>
        </p:nvSpPr>
        <p:spPr>
          <a:xfrm>
            <a:off x="720000" y="539500"/>
            <a:ext cx="6667210" cy="600164"/>
          </a:xfrm>
          <a:prstGeom prst="rect">
            <a:avLst/>
          </a:prstGeom>
          <a:noFill/>
        </p:spPr>
        <p:txBody>
          <a:bodyPr wrap="none">
            <a:spAutoFit/>
          </a:bodyPr>
          <a:lstStyle/>
          <a:p>
            <a:r>
              <a:rPr sz="3300" b="1">
                <a:solidFill>
                  <a:srgbClr val="FFDB5D"/>
                </a:solidFill>
              </a:rPr>
              <a:t>Queries on Datawarehouse Data</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p:txBody>
          <a:bodyPr/>
          <a:lstStyle/>
          <a:p>
            <a:endParaRPr/>
          </a:p>
        </p:txBody>
      </p:sp>
      <p:pic>
        <p:nvPicPr>
          <p:cNvPr id="4" name="Picture 3" descr="image.png"/>
          <p:cNvPicPr>
            <a:picLocks noChangeAspect="1"/>
          </p:cNvPicPr>
          <p:nvPr/>
        </p:nvPicPr>
        <p:blipFill>
          <a:blip r:embed="rId2"/>
          <a:stretch>
            <a:fillRect/>
          </a:stretch>
        </p:blipFill>
        <p:spPr>
          <a:xfrm>
            <a:off x="3712464" y="1115500"/>
            <a:ext cx="5431536" cy="3904487"/>
          </a:xfrm>
          <a:prstGeom prst="rect">
            <a:avLst/>
          </a:prstGeom>
        </p:spPr>
      </p:pic>
      <p:sp>
        <p:nvSpPr>
          <p:cNvPr id="6" name="Google Shape;187;p18">
            <a:extLst>
              <a:ext uri="{FF2B5EF4-FFF2-40B4-BE49-F238E27FC236}">
                <a16:creationId xmlns:a16="http://schemas.microsoft.com/office/drawing/2014/main" id="{EFCAB6A4-453F-8BE0-932C-04627BCDA772}"/>
              </a:ext>
            </a:extLst>
          </p:cNvPr>
          <p:cNvSpPr txBox="1"/>
          <p:nvPr/>
        </p:nvSpPr>
        <p:spPr>
          <a:xfrm>
            <a:off x="391824" y="1115500"/>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sym typeface="Source Code Pro"/>
              </a:rPr>
              <a:t>The SQL query in the image calculates the average physical health score for patients with heart disease (where heart disease equals 1) from a CSV file stored in Azure Blob Storage. It uses the `OPENROWSET` function to load the data, selects the physical health scores, and calculates the average. The result shows that the average physical health score for heart disease cases is approximately 7.96.</a:t>
            </a:r>
          </a:p>
        </p:txBody>
      </p:sp>
      <p:sp>
        <p:nvSpPr>
          <p:cNvPr id="7" name="TextBox 6"/>
          <p:cNvSpPr txBox="1"/>
          <p:nvPr/>
        </p:nvSpPr>
        <p:spPr>
          <a:xfrm>
            <a:off x="720000" y="539500"/>
            <a:ext cx="6667210" cy="600164"/>
          </a:xfrm>
          <a:prstGeom prst="rect">
            <a:avLst/>
          </a:prstGeom>
          <a:noFill/>
        </p:spPr>
        <p:txBody>
          <a:bodyPr wrap="none">
            <a:spAutoFit/>
          </a:bodyPr>
          <a:lstStyle/>
          <a:p>
            <a:r>
              <a:rPr sz="3300" b="1">
                <a:solidFill>
                  <a:srgbClr val="FFDB5D"/>
                </a:solidFill>
              </a:rPr>
              <a:t>Queries on Datawarehouse Data</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p:txBody>
          <a:bodyPr/>
          <a:lstStyle/>
          <a:p>
            <a:endParaRPr/>
          </a:p>
        </p:txBody>
      </p:sp>
      <p:pic>
        <p:nvPicPr>
          <p:cNvPr id="4" name="Picture 3" descr="image.png"/>
          <p:cNvPicPr>
            <a:picLocks noChangeAspect="1"/>
          </p:cNvPicPr>
          <p:nvPr/>
        </p:nvPicPr>
        <p:blipFill>
          <a:blip r:embed="rId2"/>
          <a:stretch>
            <a:fillRect/>
          </a:stretch>
        </p:blipFill>
        <p:spPr>
          <a:xfrm>
            <a:off x="3712464" y="1115500"/>
            <a:ext cx="5431536" cy="3904487"/>
          </a:xfrm>
          <a:prstGeom prst="rect">
            <a:avLst/>
          </a:prstGeom>
        </p:spPr>
      </p:pic>
      <p:sp>
        <p:nvSpPr>
          <p:cNvPr id="6" name="Google Shape;187;p18">
            <a:extLst>
              <a:ext uri="{FF2B5EF4-FFF2-40B4-BE49-F238E27FC236}">
                <a16:creationId xmlns:a16="http://schemas.microsoft.com/office/drawing/2014/main" id="{AE762DCC-002E-9545-58ED-BF6D49920649}"/>
              </a:ext>
            </a:extLst>
          </p:cNvPr>
          <p:cNvSpPr txBox="1"/>
          <p:nvPr/>
        </p:nvSpPr>
        <p:spPr>
          <a:xfrm>
            <a:off x="329680" y="1804405"/>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sym typeface="Source Code Pro"/>
              </a:rPr>
              <a:t>The SQL query in the image counts the total number of heart disease cases (where the heart disease field is not null) from a CSV file stored in Azure Blob Storage. It uses the `OPENROWSET` function to load the data and filters rows where the heart disease value is not null. The result shows that there are 4376 heart disease cases.</a:t>
            </a:r>
          </a:p>
        </p:txBody>
      </p:sp>
      <p:sp>
        <p:nvSpPr>
          <p:cNvPr id="7" name="TextBox 6"/>
          <p:cNvSpPr txBox="1"/>
          <p:nvPr/>
        </p:nvSpPr>
        <p:spPr>
          <a:xfrm>
            <a:off x="720000" y="539500"/>
            <a:ext cx="6667210" cy="600164"/>
          </a:xfrm>
          <a:prstGeom prst="rect">
            <a:avLst/>
          </a:prstGeom>
          <a:noFill/>
        </p:spPr>
        <p:txBody>
          <a:bodyPr wrap="none">
            <a:spAutoFit/>
          </a:bodyPr>
          <a:lstStyle/>
          <a:p>
            <a:r>
              <a:rPr sz="3300" b="1">
                <a:solidFill>
                  <a:srgbClr val="FFDB5D"/>
                </a:solidFill>
              </a:rPr>
              <a:t>Queries on Datawarehouse Data</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p:txBody>
          <a:bodyPr/>
          <a:lstStyle/>
          <a:p>
            <a:endParaRPr/>
          </a:p>
        </p:txBody>
      </p:sp>
      <p:pic>
        <p:nvPicPr>
          <p:cNvPr id="4" name="Picture 3" descr="image48.png"/>
          <p:cNvPicPr>
            <a:picLocks noChangeAspect="1"/>
          </p:cNvPicPr>
          <p:nvPr/>
        </p:nvPicPr>
        <p:blipFill>
          <a:blip r:embed="rId2"/>
          <a:stretch>
            <a:fillRect/>
          </a:stretch>
        </p:blipFill>
        <p:spPr>
          <a:xfrm>
            <a:off x="3712464" y="1115500"/>
            <a:ext cx="5431536" cy="3904487"/>
          </a:xfrm>
          <a:prstGeom prst="rect">
            <a:avLst/>
          </a:prstGeom>
        </p:spPr>
      </p:pic>
      <p:sp>
        <p:nvSpPr>
          <p:cNvPr id="6" name="Google Shape;187;p18">
            <a:extLst>
              <a:ext uri="{FF2B5EF4-FFF2-40B4-BE49-F238E27FC236}">
                <a16:creationId xmlns:a16="http://schemas.microsoft.com/office/drawing/2014/main" id="{C4CD5853-A39E-4B67-B56B-B0B9AEEC90DC}"/>
              </a:ext>
            </a:extLst>
          </p:cNvPr>
          <p:cNvSpPr txBox="1"/>
          <p:nvPr/>
        </p:nvSpPr>
        <p:spPr>
          <a:xfrm>
            <a:off x="329680" y="1804405"/>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sym typeface="Source Code Pro"/>
              </a:rPr>
              <a:t>The SQL query in the image finds the maximum physical health score from a CSV file stored in Azure Blob Storage. It uses the `OPENROWSET` function to load the data and calculates the maximum value of the physical health score. The result shows that the maximum physical health score is 30.</a:t>
            </a:r>
          </a:p>
        </p:txBody>
      </p:sp>
      <p:sp>
        <p:nvSpPr>
          <p:cNvPr id="7" name="TextBox 6"/>
          <p:cNvSpPr txBox="1"/>
          <p:nvPr/>
        </p:nvSpPr>
        <p:spPr>
          <a:xfrm>
            <a:off x="720000" y="539500"/>
            <a:ext cx="6667210" cy="600164"/>
          </a:xfrm>
          <a:prstGeom prst="rect">
            <a:avLst/>
          </a:prstGeom>
          <a:noFill/>
        </p:spPr>
        <p:txBody>
          <a:bodyPr wrap="none">
            <a:spAutoFit/>
          </a:bodyPr>
          <a:lstStyle/>
          <a:p>
            <a:r>
              <a:rPr sz="3300" b="1">
                <a:solidFill>
                  <a:srgbClr val="FFDB5D"/>
                </a:solidFill>
              </a:rPr>
              <a:t>Queries on Datawarehouse Data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2" name="Picture 1" descr="image.jpeg"/>
          <p:cNvPicPr>
            <a:picLocks noChangeAspect="1"/>
          </p:cNvPicPr>
          <p:nvPr/>
        </p:nvPicPr>
        <p:blipFill>
          <a:blip r:embed="rId3"/>
          <a:stretch>
            <a:fillRect/>
          </a:stretch>
        </p:blipFill>
        <p:spPr>
          <a:xfrm>
            <a:off x="1856232" y="1103586"/>
            <a:ext cx="5431536" cy="3904487"/>
          </a:xfrm>
          <a:prstGeom prst="rect">
            <a:avLst/>
          </a:prstGeom>
        </p:spPr>
      </p:pic>
      <p:sp>
        <p:nvSpPr>
          <p:cNvPr id="3" name="Google Shape;102;p16">
            <a:extLst>
              <a:ext uri="{FF2B5EF4-FFF2-40B4-BE49-F238E27FC236}">
                <a16:creationId xmlns:a16="http://schemas.microsoft.com/office/drawing/2014/main" id="{5E78E36C-63A8-8175-0787-0FB39CFB846E}"/>
              </a:ext>
            </a:extLst>
          </p:cNvPr>
          <p:cNvSpPr txBox="1">
            <a:spLocks noGrp="1"/>
          </p:cNvSpPr>
          <p:nvPr>
            <p:ph type="title"/>
          </p:nvPr>
        </p:nvSpPr>
        <p:spPr>
          <a:xfrm>
            <a:off x="720000" y="539500"/>
            <a:ext cx="7704000" cy="564086"/>
          </a:xfrm>
          <a:prstGeom prst="rect">
            <a:avLst/>
          </a:prstGeom>
        </p:spPr>
        <p:txBody>
          <a:bodyPr spcFirstLastPara="1" wrap="square" lIns="91425" tIns="91425" rIns="91425" bIns="91425" anchor="t" anchorCtr="0">
            <a:noAutofit/>
          </a:bodyPr>
          <a:lstStyle/>
          <a:p>
            <a:r>
              <a:rPr lang="en-US" dirty="0">
                <a:solidFill>
                  <a:schemeClr val="accent2"/>
                </a:solidFill>
              </a:rPr>
              <a:t>Azure storage creation</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p:txBody>
          <a:bodyPr/>
          <a:lstStyle/>
          <a:p>
            <a:endParaRPr/>
          </a:p>
        </p:txBody>
      </p:sp>
      <p:pic>
        <p:nvPicPr>
          <p:cNvPr id="4" name="Picture 3" descr="image.png"/>
          <p:cNvPicPr>
            <a:picLocks noChangeAspect="1"/>
          </p:cNvPicPr>
          <p:nvPr/>
        </p:nvPicPr>
        <p:blipFill>
          <a:blip r:embed="rId2"/>
          <a:stretch>
            <a:fillRect/>
          </a:stretch>
        </p:blipFill>
        <p:spPr>
          <a:xfrm>
            <a:off x="3712464" y="1115500"/>
            <a:ext cx="5431536" cy="3904487"/>
          </a:xfrm>
          <a:prstGeom prst="rect">
            <a:avLst/>
          </a:prstGeom>
        </p:spPr>
      </p:pic>
      <p:sp>
        <p:nvSpPr>
          <p:cNvPr id="2" name="Google Shape;187;p18">
            <a:extLst>
              <a:ext uri="{FF2B5EF4-FFF2-40B4-BE49-F238E27FC236}">
                <a16:creationId xmlns:a16="http://schemas.microsoft.com/office/drawing/2014/main" id="{07F761AF-12E2-7C9E-71B4-03966FC08FE5}"/>
              </a:ext>
            </a:extLst>
          </p:cNvPr>
          <p:cNvSpPr txBox="1"/>
          <p:nvPr/>
        </p:nvSpPr>
        <p:spPr>
          <a:xfrm>
            <a:off x="329680" y="1396032"/>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sym typeface="Source Code Pro"/>
              </a:rPr>
              <a:t>The SQL query in the image calculates the average BMI for patients who have had a stroke (where stroke equals 1) from a CSV file stored in Azure Blob Storage. It uses the `OPENROWSET` function to load the data and calculates the average BMI for these stroke patients. The result shows that the average BMI for stroke patients is approximately 30.23 .</a:t>
            </a:r>
          </a:p>
        </p:txBody>
      </p:sp>
      <p:sp>
        <p:nvSpPr>
          <p:cNvPr id="5" name="TextBox 4"/>
          <p:cNvSpPr txBox="1"/>
          <p:nvPr/>
        </p:nvSpPr>
        <p:spPr>
          <a:xfrm>
            <a:off x="720000" y="539500"/>
            <a:ext cx="6667210" cy="600164"/>
          </a:xfrm>
          <a:prstGeom prst="rect">
            <a:avLst/>
          </a:prstGeom>
          <a:noFill/>
        </p:spPr>
        <p:txBody>
          <a:bodyPr wrap="none">
            <a:spAutoFit/>
          </a:bodyPr>
          <a:lstStyle/>
          <a:p>
            <a:r>
              <a:rPr sz="3300" b="1">
                <a:solidFill>
                  <a:srgbClr val="FFDB5D"/>
                </a:solidFill>
              </a:rPr>
              <a:t>Queries on Datawarehouse Data</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p:txBody>
          <a:bodyPr/>
          <a:lstStyle/>
          <a:p>
            <a:endParaRPr/>
          </a:p>
        </p:txBody>
      </p:sp>
      <p:pic>
        <p:nvPicPr>
          <p:cNvPr id="4" name="Picture 3" descr="image.png"/>
          <p:cNvPicPr>
            <a:picLocks noChangeAspect="1"/>
          </p:cNvPicPr>
          <p:nvPr/>
        </p:nvPicPr>
        <p:blipFill>
          <a:blip r:embed="rId2"/>
          <a:stretch>
            <a:fillRect/>
          </a:stretch>
        </p:blipFill>
        <p:spPr>
          <a:xfrm>
            <a:off x="3712464" y="1115500"/>
            <a:ext cx="5431536" cy="3904487"/>
          </a:xfrm>
          <a:prstGeom prst="rect">
            <a:avLst/>
          </a:prstGeom>
        </p:spPr>
      </p:pic>
      <p:sp>
        <p:nvSpPr>
          <p:cNvPr id="6" name="Google Shape;187;p18">
            <a:extLst>
              <a:ext uri="{FF2B5EF4-FFF2-40B4-BE49-F238E27FC236}">
                <a16:creationId xmlns:a16="http://schemas.microsoft.com/office/drawing/2014/main" id="{B55F1123-A6CE-B2FF-EFB3-9F6747797BA4}"/>
              </a:ext>
            </a:extLst>
          </p:cNvPr>
          <p:cNvSpPr txBox="1"/>
          <p:nvPr/>
        </p:nvSpPr>
        <p:spPr>
          <a:xfrm>
            <a:off x="329680" y="1804405"/>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sym typeface="Source Code Pro"/>
              </a:rPr>
              <a:t>The SQL query in the image counts the total number of records in the file `bsl.csv` stored in Azure Blob Storage. It uses the `OPENROWSET` function to load the data and returns the total count of records. The result shows that there are 3,944 total records in the file.</a:t>
            </a:r>
          </a:p>
        </p:txBody>
      </p:sp>
      <p:sp>
        <p:nvSpPr>
          <p:cNvPr id="7" name="TextBox 6"/>
          <p:cNvSpPr txBox="1"/>
          <p:nvPr/>
        </p:nvSpPr>
        <p:spPr>
          <a:xfrm>
            <a:off x="720000" y="539500"/>
            <a:ext cx="6667210" cy="600164"/>
          </a:xfrm>
          <a:prstGeom prst="rect">
            <a:avLst/>
          </a:prstGeom>
          <a:noFill/>
        </p:spPr>
        <p:txBody>
          <a:bodyPr wrap="none">
            <a:spAutoFit/>
          </a:bodyPr>
          <a:lstStyle/>
          <a:p>
            <a:r>
              <a:rPr sz="3300" b="1">
                <a:solidFill>
                  <a:srgbClr val="FFDB5D"/>
                </a:solidFill>
              </a:rPr>
              <a:t>Queries on Datawarehouse Data</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p:txBody>
          <a:bodyPr/>
          <a:lstStyle/>
          <a:p>
            <a:endParaRPr/>
          </a:p>
        </p:txBody>
      </p:sp>
      <p:pic>
        <p:nvPicPr>
          <p:cNvPr id="4" name="Picture 3" descr="image51.png"/>
          <p:cNvPicPr>
            <a:picLocks noChangeAspect="1"/>
          </p:cNvPicPr>
          <p:nvPr/>
        </p:nvPicPr>
        <p:blipFill>
          <a:blip r:embed="rId2"/>
          <a:stretch>
            <a:fillRect/>
          </a:stretch>
        </p:blipFill>
        <p:spPr>
          <a:xfrm>
            <a:off x="3712464" y="1115500"/>
            <a:ext cx="5431536" cy="3904487"/>
          </a:xfrm>
          <a:prstGeom prst="rect">
            <a:avLst/>
          </a:prstGeom>
        </p:spPr>
      </p:pic>
      <p:sp>
        <p:nvSpPr>
          <p:cNvPr id="6" name="Google Shape;187;p18">
            <a:extLst>
              <a:ext uri="{FF2B5EF4-FFF2-40B4-BE49-F238E27FC236}">
                <a16:creationId xmlns:a16="http://schemas.microsoft.com/office/drawing/2014/main" id="{F39DF847-D7B9-99F4-A571-DB2403530676}"/>
              </a:ext>
            </a:extLst>
          </p:cNvPr>
          <p:cNvSpPr txBox="1"/>
          <p:nvPr/>
        </p:nvSpPr>
        <p:spPr>
          <a:xfrm>
            <a:off x="382946" y="1228253"/>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sym typeface="Source Code Pro"/>
              </a:rPr>
              <a:t>The SQL query in the image calculates the average glucose level for patients with hypertension (where hypertension equals 1) from a CSV file stored in Azure Blob Storage. It uses the `OPENROWSET` function to load the data and calculates the average glucose level for these patients. The result shows that the average glucose level for hypertension patients is approximately 130.24.</a:t>
            </a:r>
          </a:p>
        </p:txBody>
      </p:sp>
      <p:sp>
        <p:nvSpPr>
          <p:cNvPr id="7" name="TextBox 6"/>
          <p:cNvSpPr txBox="1"/>
          <p:nvPr/>
        </p:nvSpPr>
        <p:spPr>
          <a:xfrm>
            <a:off x="720000" y="539500"/>
            <a:ext cx="6667210" cy="600164"/>
          </a:xfrm>
          <a:prstGeom prst="rect">
            <a:avLst/>
          </a:prstGeom>
          <a:noFill/>
        </p:spPr>
        <p:txBody>
          <a:bodyPr wrap="none">
            <a:spAutoFit/>
          </a:bodyPr>
          <a:lstStyle/>
          <a:p>
            <a:r>
              <a:rPr sz="3300" b="1">
                <a:solidFill>
                  <a:srgbClr val="FFDB5D"/>
                </a:solidFill>
              </a:rPr>
              <a:t>Queries on Datawarehouse Data</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p:txBody>
          <a:bodyPr/>
          <a:lstStyle/>
          <a:p>
            <a:endParaRPr/>
          </a:p>
        </p:txBody>
      </p:sp>
      <p:pic>
        <p:nvPicPr>
          <p:cNvPr id="4" name="Picture 3" descr="image.png"/>
          <p:cNvPicPr>
            <a:picLocks noChangeAspect="1"/>
          </p:cNvPicPr>
          <p:nvPr/>
        </p:nvPicPr>
        <p:blipFill>
          <a:blip r:embed="rId2"/>
          <a:stretch>
            <a:fillRect/>
          </a:stretch>
        </p:blipFill>
        <p:spPr>
          <a:xfrm>
            <a:off x="3712464" y="1115500"/>
            <a:ext cx="5431536" cy="3904487"/>
          </a:xfrm>
          <a:prstGeom prst="rect">
            <a:avLst/>
          </a:prstGeom>
        </p:spPr>
      </p:pic>
      <p:sp>
        <p:nvSpPr>
          <p:cNvPr id="6" name="Google Shape;187;p18">
            <a:extLst>
              <a:ext uri="{FF2B5EF4-FFF2-40B4-BE49-F238E27FC236}">
                <a16:creationId xmlns:a16="http://schemas.microsoft.com/office/drawing/2014/main" id="{AEBAA81D-2EBD-EB90-A14D-FB3FCA56985D}"/>
              </a:ext>
            </a:extLst>
          </p:cNvPr>
          <p:cNvSpPr txBox="1"/>
          <p:nvPr/>
        </p:nvSpPr>
        <p:spPr>
          <a:xfrm>
            <a:off x="329680" y="1804405"/>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sym typeface="Source Code Pro"/>
              </a:rPr>
              <a:t>The SQL query in the image counts the number of patients who smoke (where smoking status equals 1) from a CSV file stored in Azure Blob Storage. It uses the `OPENROWSET` function to load the data and filters rows where the smoking status is marked as 1. The result shows that there are 0 patients who smoke.</a:t>
            </a:r>
          </a:p>
        </p:txBody>
      </p:sp>
      <p:sp>
        <p:nvSpPr>
          <p:cNvPr id="7" name="TextBox 6"/>
          <p:cNvSpPr txBox="1"/>
          <p:nvPr/>
        </p:nvSpPr>
        <p:spPr>
          <a:xfrm>
            <a:off x="720000" y="539500"/>
            <a:ext cx="6667210" cy="600164"/>
          </a:xfrm>
          <a:prstGeom prst="rect">
            <a:avLst/>
          </a:prstGeom>
          <a:noFill/>
        </p:spPr>
        <p:txBody>
          <a:bodyPr wrap="none">
            <a:spAutoFit/>
          </a:bodyPr>
          <a:lstStyle/>
          <a:p>
            <a:r>
              <a:rPr sz="3300" b="1">
                <a:solidFill>
                  <a:srgbClr val="FFDB5D"/>
                </a:solidFill>
              </a:rPr>
              <a:t>Queries on Datawarehouse Data</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p:txBody>
          <a:bodyPr/>
          <a:lstStyle/>
          <a:p>
            <a:endParaRPr/>
          </a:p>
        </p:txBody>
      </p:sp>
      <p:pic>
        <p:nvPicPr>
          <p:cNvPr id="4" name="Picture 3" descr="image53.png"/>
          <p:cNvPicPr>
            <a:picLocks noChangeAspect="1"/>
          </p:cNvPicPr>
          <p:nvPr/>
        </p:nvPicPr>
        <p:blipFill>
          <a:blip r:embed="rId3"/>
          <a:stretch>
            <a:fillRect/>
          </a:stretch>
        </p:blipFill>
        <p:spPr>
          <a:xfrm>
            <a:off x="3712464" y="1115500"/>
            <a:ext cx="5431536" cy="3904487"/>
          </a:xfrm>
          <a:prstGeom prst="rect">
            <a:avLst/>
          </a:prstGeom>
        </p:spPr>
      </p:pic>
      <p:sp>
        <p:nvSpPr>
          <p:cNvPr id="6" name="Google Shape;187;p18">
            <a:extLst>
              <a:ext uri="{FF2B5EF4-FFF2-40B4-BE49-F238E27FC236}">
                <a16:creationId xmlns:a16="http://schemas.microsoft.com/office/drawing/2014/main" id="{B033DEBD-08E7-FBD5-CBC9-6A8C836ED861}"/>
              </a:ext>
            </a:extLst>
          </p:cNvPr>
          <p:cNvSpPr txBox="1"/>
          <p:nvPr/>
        </p:nvSpPr>
        <p:spPr>
          <a:xfrm>
            <a:off x="329680" y="1804405"/>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sym typeface="Source Code Pro"/>
              </a:rPr>
              <a:t>The SQL query in the image finds the maximum age of stroke patients (where stroke equals 1) from a CSV file stored in Azure Blob Storage. It uses the `OPENROWSET` function to load the data and calculates the maximum age for stroke patients. The result shows that the maximum age of stroke patients is 82.</a:t>
            </a:r>
          </a:p>
        </p:txBody>
      </p:sp>
      <p:sp>
        <p:nvSpPr>
          <p:cNvPr id="7" name="TextBox 6"/>
          <p:cNvSpPr txBox="1"/>
          <p:nvPr/>
        </p:nvSpPr>
        <p:spPr>
          <a:xfrm>
            <a:off x="720000" y="539500"/>
            <a:ext cx="6667210" cy="600164"/>
          </a:xfrm>
          <a:prstGeom prst="rect">
            <a:avLst/>
          </a:prstGeom>
          <a:noFill/>
        </p:spPr>
        <p:txBody>
          <a:bodyPr wrap="none">
            <a:spAutoFit/>
          </a:bodyPr>
          <a:lstStyle/>
          <a:p>
            <a:r>
              <a:rPr sz="3300" b="1">
                <a:solidFill>
                  <a:srgbClr val="FFDB5D"/>
                </a:solidFill>
              </a:rPr>
              <a:t>Queries on Datawarehouse Data</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p:txBody>
          <a:bodyPr/>
          <a:lstStyle/>
          <a:p>
            <a:endParaRPr/>
          </a:p>
        </p:txBody>
      </p:sp>
      <p:pic>
        <p:nvPicPr>
          <p:cNvPr id="4" name="Picture 3" descr="image.png"/>
          <p:cNvPicPr>
            <a:picLocks noChangeAspect="1"/>
          </p:cNvPicPr>
          <p:nvPr/>
        </p:nvPicPr>
        <p:blipFill>
          <a:blip r:embed="rId3"/>
          <a:stretch>
            <a:fillRect/>
          </a:stretch>
        </p:blipFill>
        <p:spPr>
          <a:xfrm>
            <a:off x="3712464" y="1115500"/>
            <a:ext cx="5431536" cy="3904487"/>
          </a:xfrm>
          <a:prstGeom prst="rect">
            <a:avLst/>
          </a:prstGeom>
        </p:spPr>
      </p:pic>
      <p:sp>
        <p:nvSpPr>
          <p:cNvPr id="9" name="Google Shape;187;p18">
            <a:extLst>
              <a:ext uri="{FF2B5EF4-FFF2-40B4-BE49-F238E27FC236}">
                <a16:creationId xmlns:a16="http://schemas.microsoft.com/office/drawing/2014/main" id="{2382637B-F1F2-C6CC-8051-DC5D506280E7}"/>
              </a:ext>
            </a:extLst>
          </p:cNvPr>
          <p:cNvSpPr txBox="1"/>
          <p:nvPr/>
        </p:nvSpPr>
        <p:spPr>
          <a:xfrm>
            <a:off x="329680" y="1440421"/>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sym typeface="Source Code Pro"/>
              </a:rPr>
              <a:t>The SQL query in the image calculates the average age of people who have had a stroke (where stroke equals 1) from a CSV file stored in Azure Blob Storage. It uses the `OPENROWSET` function to load the data and calculates the average age for stroke patients. The result shows that the average age of people with a stroke is approximately 68.03 years.</a:t>
            </a:r>
          </a:p>
        </p:txBody>
      </p:sp>
      <p:sp>
        <p:nvSpPr>
          <p:cNvPr id="10" name="TextBox 9"/>
          <p:cNvSpPr txBox="1"/>
          <p:nvPr/>
        </p:nvSpPr>
        <p:spPr>
          <a:xfrm>
            <a:off x="720000" y="539500"/>
            <a:ext cx="6667210" cy="600164"/>
          </a:xfrm>
          <a:prstGeom prst="rect">
            <a:avLst/>
          </a:prstGeom>
          <a:noFill/>
        </p:spPr>
        <p:txBody>
          <a:bodyPr wrap="none">
            <a:spAutoFit/>
          </a:bodyPr>
          <a:lstStyle/>
          <a:p>
            <a:r>
              <a:rPr sz="3300" b="1" dirty="0">
                <a:solidFill>
                  <a:srgbClr val="FFDB5D"/>
                </a:solidFill>
              </a:rPr>
              <a:t>Queries on Datawarehouse Data</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p:txBody>
          <a:bodyPr/>
          <a:lstStyle/>
          <a:p>
            <a:endParaRPr/>
          </a:p>
        </p:txBody>
      </p:sp>
      <p:pic>
        <p:nvPicPr>
          <p:cNvPr id="4" name="Picture 3" descr="image.png"/>
          <p:cNvPicPr>
            <a:picLocks noChangeAspect="1"/>
          </p:cNvPicPr>
          <p:nvPr/>
        </p:nvPicPr>
        <p:blipFill>
          <a:blip r:embed="rId2"/>
          <a:stretch>
            <a:fillRect/>
          </a:stretch>
        </p:blipFill>
        <p:spPr>
          <a:xfrm>
            <a:off x="3712464" y="1115500"/>
            <a:ext cx="5431536" cy="3904487"/>
          </a:xfrm>
          <a:prstGeom prst="rect">
            <a:avLst/>
          </a:prstGeom>
        </p:spPr>
      </p:pic>
      <p:sp>
        <p:nvSpPr>
          <p:cNvPr id="6" name="Google Shape;187;p18">
            <a:extLst>
              <a:ext uri="{FF2B5EF4-FFF2-40B4-BE49-F238E27FC236}">
                <a16:creationId xmlns:a16="http://schemas.microsoft.com/office/drawing/2014/main" id="{A63B2549-E4CE-FDB7-FC35-8C64F83FCE1C}"/>
              </a:ext>
            </a:extLst>
          </p:cNvPr>
          <p:cNvSpPr txBox="1"/>
          <p:nvPr/>
        </p:nvSpPr>
        <p:spPr>
          <a:xfrm>
            <a:off x="329680" y="1396027"/>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sym typeface="Source Code Pro"/>
              </a:rPr>
              <a:t>The SQL query in the image calculates the average BMI of people with hypertension (where hypertension equals 1) from a CSV file stored in Azure Blob Storage. It uses the `OPENROWSET` function to load the data and calculates the average BMI for these patients. The result shows that the average BMI of people with hypertension is approximately 31.86.</a:t>
            </a:r>
          </a:p>
        </p:txBody>
      </p:sp>
      <p:sp>
        <p:nvSpPr>
          <p:cNvPr id="7" name="TextBox 6"/>
          <p:cNvSpPr txBox="1"/>
          <p:nvPr/>
        </p:nvSpPr>
        <p:spPr>
          <a:xfrm>
            <a:off x="720000" y="539500"/>
            <a:ext cx="6667210" cy="600164"/>
          </a:xfrm>
          <a:prstGeom prst="rect">
            <a:avLst/>
          </a:prstGeom>
          <a:noFill/>
        </p:spPr>
        <p:txBody>
          <a:bodyPr wrap="none">
            <a:spAutoFit/>
          </a:bodyPr>
          <a:lstStyle/>
          <a:p>
            <a:r>
              <a:rPr sz="3300" b="1">
                <a:solidFill>
                  <a:srgbClr val="FFDB5D"/>
                </a:solidFill>
              </a:rPr>
              <a:t>Queries on Datawarehouse Data</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p:txBody>
          <a:bodyPr/>
          <a:lstStyle/>
          <a:p>
            <a:endParaRPr/>
          </a:p>
        </p:txBody>
      </p:sp>
      <p:pic>
        <p:nvPicPr>
          <p:cNvPr id="4" name="Picture 3" descr="image56.png"/>
          <p:cNvPicPr>
            <a:picLocks noChangeAspect="1"/>
          </p:cNvPicPr>
          <p:nvPr/>
        </p:nvPicPr>
        <p:blipFill>
          <a:blip r:embed="rId3"/>
          <a:stretch>
            <a:fillRect/>
          </a:stretch>
        </p:blipFill>
        <p:spPr>
          <a:xfrm>
            <a:off x="3712464" y="1119180"/>
            <a:ext cx="5431536" cy="3904487"/>
          </a:xfrm>
          <a:prstGeom prst="rect">
            <a:avLst/>
          </a:prstGeom>
        </p:spPr>
      </p:pic>
      <p:sp>
        <p:nvSpPr>
          <p:cNvPr id="6" name="Google Shape;187;p18">
            <a:extLst>
              <a:ext uri="{FF2B5EF4-FFF2-40B4-BE49-F238E27FC236}">
                <a16:creationId xmlns:a16="http://schemas.microsoft.com/office/drawing/2014/main" id="{90451C51-F705-5A9D-272A-31870F1DD299}"/>
              </a:ext>
            </a:extLst>
          </p:cNvPr>
          <p:cNvSpPr txBox="1"/>
          <p:nvPr/>
        </p:nvSpPr>
        <p:spPr>
          <a:xfrm>
            <a:off x="329680" y="1804405"/>
            <a:ext cx="3235210" cy="1839490"/>
          </a:xfrm>
          <a:prstGeom prst="rect">
            <a:avLst/>
          </a:prstGeom>
          <a:noFill/>
          <a:ln>
            <a:noFill/>
          </a:ln>
        </p:spPr>
        <p:txBody>
          <a:bodyPr spcFirstLastPara="1" wrap="square" lIns="91425" tIns="91425" rIns="91425" bIns="91425" anchor="t" anchorCtr="0">
            <a:noAutofit/>
          </a:bodyPr>
          <a:lstStyle/>
          <a:p>
            <a:pPr lvl="1"/>
            <a:r>
              <a:rPr lang="en-US" sz="1600" dirty="0">
                <a:solidFill>
                  <a:schemeClr val="tx1"/>
                </a:solidFill>
                <a:sym typeface="Source Code Pro"/>
              </a:rPr>
              <a:t>The SQL query in the image counts the number of people with heart disease (where heart disease equals 1) from a CSV file stored in Azure Blob Storage. It uses the `OPENROWSET` function to load the data and returns the total count of people with heart disease. The result shows that there are 1,830 people with heart disease.</a:t>
            </a:r>
          </a:p>
        </p:txBody>
      </p:sp>
      <p:sp>
        <p:nvSpPr>
          <p:cNvPr id="7" name="TextBox 6"/>
          <p:cNvSpPr txBox="1"/>
          <p:nvPr/>
        </p:nvSpPr>
        <p:spPr>
          <a:xfrm>
            <a:off x="720000" y="539500"/>
            <a:ext cx="6667210" cy="600164"/>
          </a:xfrm>
          <a:prstGeom prst="rect">
            <a:avLst/>
          </a:prstGeom>
          <a:noFill/>
        </p:spPr>
        <p:txBody>
          <a:bodyPr wrap="none">
            <a:spAutoFit/>
          </a:bodyPr>
          <a:lstStyle/>
          <a:p>
            <a:r>
              <a:rPr sz="3300" b="1">
                <a:solidFill>
                  <a:srgbClr val="FFDB5D"/>
                </a:solidFill>
              </a:rPr>
              <a:t>Queries on Datawarehouse Data</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p:txBody>
          <a:bodyPr/>
          <a:lstStyle/>
          <a:p>
            <a:endParaRPr/>
          </a:p>
        </p:txBody>
      </p:sp>
      <p:pic>
        <p:nvPicPr>
          <p:cNvPr id="4" name="Picture 3" descr="image.png"/>
          <p:cNvPicPr>
            <a:picLocks noChangeAspect="1"/>
          </p:cNvPicPr>
          <p:nvPr/>
        </p:nvPicPr>
        <p:blipFill>
          <a:blip r:embed="rId3"/>
          <a:stretch>
            <a:fillRect/>
          </a:stretch>
        </p:blipFill>
        <p:spPr>
          <a:xfrm>
            <a:off x="3712464" y="1121603"/>
            <a:ext cx="5431536" cy="3904487"/>
          </a:xfrm>
          <a:prstGeom prst="rect">
            <a:avLst/>
          </a:prstGeom>
        </p:spPr>
      </p:pic>
      <p:sp>
        <p:nvSpPr>
          <p:cNvPr id="6" name="Google Shape;187;p18">
            <a:extLst>
              <a:ext uri="{FF2B5EF4-FFF2-40B4-BE49-F238E27FC236}">
                <a16:creationId xmlns:a16="http://schemas.microsoft.com/office/drawing/2014/main" id="{2F33080C-CC4E-1085-747C-0F8422D6FAE2}"/>
              </a:ext>
            </a:extLst>
          </p:cNvPr>
          <p:cNvSpPr txBox="1"/>
          <p:nvPr/>
        </p:nvSpPr>
        <p:spPr>
          <a:xfrm>
            <a:off x="329680" y="1378281"/>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sym typeface="Source Code Pro"/>
              </a:rPr>
              <a:t>The SQL query in the image calculates the average glucose level of people with diabetes (where diabetes equals 1) from a CSV file stored in Azure Blob Storage. It uses the `OPENROWSET` function to load the data and calculates the average glucose level for these patients. The result shows that the average glucose level for people with diabetes is approximately 109.64.</a:t>
            </a:r>
          </a:p>
        </p:txBody>
      </p:sp>
      <p:sp>
        <p:nvSpPr>
          <p:cNvPr id="7" name="TextBox 6"/>
          <p:cNvSpPr txBox="1"/>
          <p:nvPr/>
        </p:nvSpPr>
        <p:spPr>
          <a:xfrm>
            <a:off x="720000" y="539500"/>
            <a:ext cx="6667210" cy="600164"/>
          </a:xfrm>
          <a:prstGeom prst="rect">
            <a:avLst/>
          </a:prstGeom>
          <a:noFill/>
        </p:spPr>
        <p:txBody>
          <a:bodyPr wrap="none">
            <a:spAutoFit/>
          </a:bodyPr>
          <a:lstStyle/>
          <a:p>
            <a:r>
              <a:rPr sz="3300" b="1">
                <a:solidFill>
                  <a:srgbClr val="FFDB5D"/>
                </a:solidFill>
              </a:rPr>
              <a:t>Queries on Datawarehouse Data</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p:txBody>
          <a:bodyPr/>
          <a:lstStyle/>
          <a:p>
            <a:endParaRPr/>
          </a:p>
        </p:txBody>
      </p:sp>
      <p:pic>
        <p:nvPicPr>
          <p:cNvPr id="4" name="Picture 3" descr="image.png"/>
          <p:cNvPicPr>
            <a:picLocks noChangeAspect="1"/>
          </p:cNvPicPr>
          <p:nvPr/>
        </p:nvPicPr>
        <p:blipFill>
          <a:blip r:embed="rId3"/>
          <a:stretch>
            <a:fillRect/>
          </a:stretch>
        </p:blipFill>
        <p:spPr>
          <a:xfrm>
            <a:off x="3712464" y="1115500"/>
            <a:ext cx="5431536" cy="3904487"/>
          </a:xfrm>
          <a:prstGeom prst="rect">
            <a:avLst/>
          </a:prstGeom>
        </p:spPr>
      </p:pic>
      <p:sp>
        <p:nvSpPr>
          <p:cNvPr id="6" name="Google Shape;187;p18">
            <a:extLst>
              <a:ext uri="{FF2B5EF4-FFF2-40B4-BE49-F238E27FC236}">
                <a16:creationId xmlns:a16="http://schemas.microsoft.com/office/drawing/2014/main" id="{39DACD44-E3CB-8034-F899-3A5208964605}"/>
              </a:ext>
            </a:extLst>
          </p:cNvPr>
          <p:cNvSpPr txBox="1"/>
          <p:nvPr/>
        </p:nvSpPr>
        <p:spPr>
          <a:xfrm>
            <a:off x="329680" y="1378281"/>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sym typeface="Source Code Pro"/>
              </a:rPr>
              <a:t>The SQL query in the image counts the number of people who have both kidney disease (where kidney disease equals "Yes") and have had a stroke (where stroke equals 1) from a CSV file stored in Azure Blob Storage. It uses the `OPENROWSET` function to load the data and filters rows that meet both conditions. The result shows that there are 14 people with both kidney disease and a history of stroke.</a:t>
            </a:r>
          </a:p>
        </p:txBody>
      </p:sp>
      <p:sp>
        <p:nvSpPr>
          <p:cNvPr id="7" name="TextBox 6"/>
          <p:cNvSpPr txBox="1"/>
          <p:nvPr/>
        </p:nvSpPr>
        <p:spPr>
          <a:xfrm>
            <a:off x="720000" y="539500"/>
            <a:ext cx="6667210" cy="600164"/>
          </a:xfrm>
          <a:prstGeom prst="rect">
            <a:avLst/>
          </a:prstGeom>
          <a:noFill/>
        </p:spPr>
        <p:txBody>
          <a:bodyPr wrap="none">
            <a:spAutoFit/>
          </a:bodyPr>
          <a:lstStyle/>
          <a:p>
            <a:r>
              <a:rPr sz="3300" b="1">
                <a:solidFill>
                  <a:srgbClr val="FFDB5D"/>
                </a:solidFill>
              </a:rPr>
              <a:t>Queries on Datawarehouse 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720000" y="539500"/>
            <a:ext cx="7704000" cy="564086"/>
          </a:xfrm>
          <a:prstGeom prst="rect">
            <a:avLst/>
          </a:prstGeom>
        </p:spPr>
        <p:txBody>
          <a:bodyPr spcFirstLastPara="1" wrap="square" lIns="91425" tIns="91425" rIns="91425" bIns="91425" anchor="t" anchorCtr="0">
            <a:noAutofit/>
          </a:bodyPr>
          <a:lstStyle/>
          <a:p>
            <a:r>
              <a:rPr lang="en-US" dirty="0">
                <a:solidFill>
                  <a:schemeClr val="accent2"/>
                </a:solidFill>
              </a:rPr>
              <a:t>Azure storage creation</a:t>
            </a:r>
            <a:endParaRPr lang="en-US" dirty="0"/>
          </a:p>
        </p:txBody>
      </p:sp>
      <p:pic>
        <p:nvPicPr>
          <p:cNvPr id="103" name="Picture 102" descr="image.jpeg"/>
          <p:cNvPicPr>
            <a:picLocks/>
          </p:cNvPicPr>
          <p:nvPr/>
        </p:nvPicPr>
        <p:blipFill>
          <a:blip r:embed="rId3"/>
          <a:stretch>
            <a:fillRect/>
          </a:stretch>
        </p:blipFill>
        <p:spPr>
          <a:xfrm>
            <a:off x="1856232" y="1103586"/>
            <a:ext cx="5431536" cy="3904488"/>
          </a:xfrm>
          <a:prstGeom prst="rect">
            <a:avLst/>
          </a:prstGeom>
        </p:spPr>
      </p:pic>
    </p:spTree>
    <p:extLst>
      <p:ext uri="{BB962C8B-B14F-4D97-AF65-F5344CB8AC3E}">
        <p14:creationId xmlns:p14="http://schemas.microsoft.com/office/powerpoint/2010/main" val="9529499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p:txBody>
          <a:bodyPr/>
          <a:lstStyle/>
          <a:p>
            <a:endParaRPr/>
          </a:p>
        </p:txBody>
      </p:sp>
      <p:pic>
        <p:nvPicPr>
          <p:cNvPr id="4" name="Picture 3" descr="image59.png"/>
          <p:cNvPicPr>
            <a:picLocks noChangeAspect="1"/>
          </p:cNvPicPr>
          <p:nvPr/>
        </p:nvPicPr>
        <p:blipFill>
          <a:blip r:embed="rId2"/>
          <a:stretch>
            <a:fillRect/>
          </a:stretch>
        </p:blipFill>
        <p:spPr>
          <a:xfrm>
            <a:off x="3712464" y="1115500"/>
            <a:ext cx="5431536" cy="3904487"/>
          </a:xfrm>
          <a:prstGeom prst="rect">
            <a:avLst/>
          </a:prstGeom>
        </p:spPr>
      </p:pic>
      <p:sp>
        <p:nvSpPr>
          <p:cNvPr id="6" name="Google Shape;187;p18">
            <a:extLst>
              <a:ext uri="{FF2B5EF4-FFF2-40B4-BE49-F238E27FC236}">
                <a16:creationId xmlns:a16="http://schemas.microsoft.com/office/drawing/2014/main" id="{A8CF6F01-0309-4AC0-D16E-B4071EBAECCB}"/>
              </a:ext>
            </a:extLst>
          </p:cNvPr>
          <p:cNvSpPr txBox="1"/>
          <p:nvPr/>
        </p:nvSpPr>
        <p:spPr>
          <a:xfrm>
            <a:off x="329680" y="1378281"/>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sym typeface="Source Code Pro"/>
              </a:rPr>
              <a:t>The SQL query in the image calculates the average HbA1c level of people with diabetes (where diabetes equals 1) from a CSV file stored in Azure Blob Storage. It uses the `OPENROWSET` function to load the data and calculates the average HbA1c level for these patients. The result shows that the average HbA1c level for people with diabetes is approximately 6.9 .</a:t>
            </a:r>
          </a:p>
        </p:txBody>
      </p:sp>
      <p:sp>
        <p:nvSpPr>
          <p:cNvPr id="7" name="TextBox 6"/>
          <p:cNvSpPr txBox="1"/>
          <p:nvPr/>
        </p:nvSpPr>
        <p:spPr>
          <a:xfrm>
            <a:off x="720000" y="539500"/>
            <a:ext cx="6667210" cy="600164"/>
          </a:xfrm>
          <a:prstGeom prst="rect">
            <a:avLst/>
          </a:prstGeom>
          <a:noFill/>
        </p:spPr>
        <p:txBody>
          <a:bodyPr wrap="none">
            <a:spAutoFit/>
          </a:bodyPr>
          <a:lstStyle/>
          <a:p>
            <a:r>
              <a:rPr sz="3300" b="1">
                <a:solidFill>
                  <a:srgbClr val="FFDB5D"/>
                </a:solidFill>
              </a:rPr>
              <a:t>Queries on Datawarehouse Data</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p:txBody>
          <a:bodyPr/>
          <a:lstStyle/>
          <a:p>
            <a:endParaRPr/>
          </a:p>
        </p:txBody>
      </p:sp>
      <p:pic>
        <p:nvPicPr>
          <p:cNvPr id="4" name="Picture 3" descr="image.png"/>
          <p:cNvPicPr>
            <a:picLocks noChangeAspect="1"/>
          </p:cNvPicPr>
          <p:nvPr/>
        </p:nvPicPr>
        <p:blipFill>
          <a:blip r:embed="rId3"/>
          <a:stretch>
            <a:fillRect/>
          </a:stretch>
        </p:blipFill>
        <p:spPr>
          <a:xfrm>
            <a:off x="3712464" y="1115500"/>
            <a:ext cx="5431536" cy="3904487"/>
          </a:xfrm>
          <a:prstGeom prst="rect">
            <a:avLst/>
          </a:prstGeom>
        </p:spPr>
      </p:pic>
      <p:sp>
        <p:nvSpPr>
          <p:cNvPr id="6" name="Google Shape;187;p18">
            <a:extLst>
              <a:ext uri="{FF2B5EF4-FFF2-40B4-BE49-F238E27FC236}">
                <a16:creationId xmlns:a16="http://schemas.microsoft.com/office/drawing/2014/main" id="{FF655805-3E24-2833-F6BD-697968CFC391}"/>
              </a:ext>
            </a:extLst>
          </p:cNvPr>
          <p:cNvSpPr txBox="1"/>
          <p:nvPr/>
        </p:nvSpPr>
        <p:spPr>
          <a:xfrm>
            <a:off x="329680" y="1378281"/>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sym typeface="Source Code Pro"/>
              </a:rPr>
              <a:t>The SQL query in the image calculates the average age of people who have had a heart stroke (where heart stroke equals "Yes") from a CSV file stored in Azure Blob Storage. It uses the `OPENROWSET` function to load the data and calculates the average age for these patients. The result shows that the average age of people with a heart stroke is approximately 56.43 years.</a:t>
            </a:r>
          </a:p>
        </p:txBody>
      </p:sp>
      <p:sp>
        <p:nvSpPr>
          <p:cNvPr id="7" name="TextBox 6"/>
          <p:cNvSpPr txBox="1"/>
          <p:nvPr/>
        </p:nvSpPr>
        <p:spPr>
          <a:xfrm>
            <a:off x="720000" y="539500"/>
            <a:ext cx="6667210" cy="600164"/>
          </a:xfrm>
          <a:prstGeom prst="rect">
            <a:avLst/>
          </a:prstGeom>
          <a:noFill/>
        </p:spPr>
        <p:txBody>
          <a:bodyPr wrap="none">
            <a:spAutoFit/>
          </a:bodyPr>
          <a:lstStyle/>
          <a:p>
            <a:r>
              <a:rPr sz="3300" b="1">
                <a:solidFill>
                  <a:srgbClr val="FFDB5D"/>
                </a:solidFill>
              </a:rPr>
              <a:t>Queries on Datawarehouse Data</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p:txBody>
          <a:bodyPr/>
          <a:lstStyle/>
          <a:p>
            <a:endParaRPr/>
          </a:p>
        </p:txBody>
      </p:sp>
      <p:pic>
        <p:nvPicPr>
          <p:cNvPr id="4" name="Picture 3" descr="image61.png"/>
          <p:cNvPicPr>
            <a:picLocks noChangeAspect="1"/>
          </p:cNvPicPr>
          <p:nvPr/>
        </p:nvPicPr>
        <p:blipFill>
          <a:blip r:embed="rId2"/>
          <a:stretch>
            <a:fillRect/>
          </a:stretch>
        </p:blipFill>
        <p:spPr>
          <a:xfrm>
            <a:off x="3712464" y="1115500"/>
            <a:ext cx="5431536" cy="3904487"/>
          </a:xfrm>
          <a:prstGeom prst="rect">
            <a:avLst/>
          </a:prstGeom>
        </p:spPr>
      </p:pic>
      <p:sp>
        <p:nvSpPr>
          <p:cNvPr id="6" name="Google Shape;187;p18">
            <a:extLst>
              <a:ext uri="{FF2B5EF4-FFF2-40B4-BE49-F238E27FC236}">
                <a16:creationId xmlns:a16="http://schemas.microsoft.com/office/drawing/2014/main" id="{C17165B2-B3B2-A4B9-C021-9FA7B4824F83}"/>
              </a:ext>
            </a:extLst>
          </p:cNvPr>
          <p:cNvSpPr txBox="1"/>
          <p:nvPr/>
        </p:nvSpPr>
        <p:spPr>
          <a:xfrm>
            <a:off x="329680" y="1706752"/>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sym typeface="Source Code Pro"/>
              </a:rPr>
              <a:t>The SQL query in the image counts the number of smokers (where smoking status is not equal to 0) from a CSV file stored in Azure Blob Storage. It uses the `OPENROWSET` function to load the data and filters the rows where the smoking status is not 0. The result shows that there are 3206 smokers.</a:t>
            </a:r>
          </a:p>
        </p:txBody>
      </p:sp>
      <p:sp>
        <p:nvSpPr>
          <p:cNvPr id="7" name="TextBox 6"/>
          <p:cNvSpPr txBox="1"/>
          <p:nvPr/>
        </p:nvSpPr>
        <p:spPr>
          <a:xfrm>
            <a:off x="720000" y="539500"/>
            <a:ext cx="6667210" cy="600164"/>
          </a:xfrm>
          <a:prstGeom prst="rect">
            <a:avLst/>
          </a:prstGeom>
          <a:noFill/>
        </p:spPr>
        <p:txBody>
          <a:bodyPr wrap="none">
            <a:spAutoFit/>
          </a:bodyPr>
          <a:lstStyle/>
          <a:p>
            <a:r>
              <a:rPr sz="3300" b="1">
                <a:solidFill>
                  <a:srgbClr val="FFDB5D"/>
                </a:solidFill>
              </a:rPr>
              <a:t>Queries on Datawarehouse Data</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p:txBody>
          <a:bodyPr/>
          <a:lstStyle/>
          <a:p>
            <a:endParaRPr/>
          </a:p>
        </p:txBody>
      </p:sp>
      <p:pic>
        <p:nvPicPr>
          <p:cNvPr id="4" name="Picture 3" descr="image.png"/>
          <p:cNvPicPr>
            <a:picLocks noChangeAspect="1"/>
          </p:cNvPicPr>
          <p:nvPr/>
        </p:nvPicPr>
        <p:blipFill>
          <a:blip r:embed="rId2"/>
          <a:stretch>
            <a:fillRect/>
          </a:stretch>
        </p:blipFill>
        <p:spPr>
          <a:xfrm>
            <a:off x="3712464" y="1115500"/>
            <a:ext cx="5431536" cy="3904487"/>
          </a:xfrm>
          <a:prstGeom prst="rect">
            <a:avLst/>
          </a:prstGeom>
        </p:spPr>
      </p:pic>
      <p:sp>
        <p:nvSpPr>
          <p:cNvPr id="6" name="Google Shape;187;p18">
            <a:extLst>
              <a:ext uri="{FF2B5EF4-FFF2-40B4-BE49-F238E27FC236}">
                <a16:creationId xmlns:a16="http://schemas.microsoft.com/office/drawing/2014/main" id="{B7304272-C159-C95C-2020-7197A5B4F8CC}"/>
              </a:ext>
            </a:extLst>
          </p:cNvPr>
          <p:cNvSpPr txBox="1"/>
          <p:nvPr/>
        </p:nvSpPr>
        <p:spPr>
          <a:xfrm>
            <a:off x="329680" y="1387159"/>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sym typeface="Source Code Pro"/>
              </a:rPr>
              <a:t>The SQL query in the image calculates the average BMI of people with kidney disease (where kidney disease equals "Yes") from a CSV file stored in Azure Blob Storage. It uses the `OPENROWSET` function to load the data and calculates the average BMI for these patients. The result shows that the average BMI of people with kidney disease is approximately 30.8.</a:t>
            </a:r>
          </a:p>
        </p:txBody>
      </p:sp>
      <p:sp>
        <p:nvSpPr>
          <p:cNvPr id="7" name="TextBox 6"/>
          <p:cNvSpPr txBox="1"/>
          <p:nvPr/>
        </p:nvSpPr>
        <p:spPr>
          <a:xfrm>
            <a:off x="720000" y="539500"/>
            <a:ext cx="6667210" cy="600164"/>
          </a:xfrm>
          <a:prstGeom prst="rect">
            <a:avLst/>
          </a:prstGeom>
          <a:noFill/>
        </p:spPr>
        <p:txBody>
          <a:bodyPr wrap="none">
            <a:spAutoFit/>
          </a:bodyPr>
          <a:lstStyle/>
          <a:p>
            <a:r>
              <a:rPr sz="3300" b="1">
                <a:solidFill>
                  <a:srgbClr val="FFDB5D"/>
                </a:solidFill>
              </a:rPr>
              <a:t>Queries on Datawarehouse Data</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p:txBody>
          <a:bodyPr/>
          <a:lstStyle/>
          <a:p>
            <a:endParaRPr/>
          </a:p>
        </p:txBody>
      </p:sp>
      <p:pic>
        <p:nvPicPr>
          <p:cNvPr id="4" name="Picture 3" descr="image.png"/>
          <p:cNvPicPr>
            <a:picLocks noChangeAspect="1"/>
          </p:cNvPicPr>
          <p:nvPr/>
        </p:nvPicPr>
        <p:blipFill>
          <a:blip r:embed="rId2"/>
          <a:stretch>
            <a:fillRect/>
          </a:stretch>
        </p:blipFill>
        <p:spPr>
          <a:xfrm>
            <a:off x="3712464" y="1115500"/>
            <a:ext cx="5431536" cy="3904487"/>
          </a:xfrm>
          <a:prstGeom prst="rect">
            <a:avLst/>
          </a:prstGeom>
        </p:spPr>
      </p:pic>
      <p:sp>
        <p:nvSpPr>
          <p:cNvPr id="6" name="Google Shape;187;p18">
            <a:extLst>
              <a:ext uri="{FF2B5EF4-FFF2-40B4-BE49-F238E27FC236}">
                <a16:creationId xmlns:a16="http://schemas.microsoft.com/office/drawing/2014/main" id="{18AF67E5-FEFF-194F-6686-120E20C2245A}"/>
              </a:ext>
            </a:extLst>
          </p:cNvPr>
          <p:cNvSpPr txBox="1"/>
          <p:nvPr/>
        </p:nvSpPr>
        <p:spPr>
          <a:xfrm>
            <a:off x="329680" y="1431542"/>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sym typeface="Source Code Pro"/>
              </a:rPr>
              <a:t>The SQL query in the image counts the number of people with difficulty walking (where difficulty walking equals "Yes") from a CSV file stored in Azure Blob Storage. It uses the `OPENROWSET` function to load the data and filters the rows where difficulty walking is marked as "Yes." The result shows that there are 819 people with difficulty walking.</a:t>
            </a:r>
          </a:p>
        </p:txBody>
      </p:sp>
      <p:sp>
        <p:nvSpPr>
          <p:cNvPr id="7" name="TextBox 6"/>
          <p:cNvSpPr txBox="1"/>
          <p:nvPr/>
        </p:nvSpPr>
        <p:spPr>
          <a:xfrm>
            <a:off x="720000" y="539500"/>
            <a:ext cx="6667210" cy="600164"/>
          </a:xfrm>
          <a:prstGeom prst="rect">
            <a:avLst/>
          </a:prstGeom>
          <a:noFill/>
        </p:spPr>
        <p:txBody>
          <a:bodyPr wrap="none">
            <a:spAutoFit/>
          </a:bodyPr>
          <a:lstStyle/>
          <a:p>
            <a:r>
              <a:rPr sz="3300" b="1">
                <a:solidFill>
                  <a:srgbClr val="FFDB5D"/>
                </a:solidFill>
              </a:rPr>
              <a:t>Queries on Datawarehouse Data</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p:txBody>
          <a:bodyPr/>
          <a:lstStyle/>
          <a:p>
            <a:endParaRPr/>
          </a:p>
        </p:txBody>
      </p:sp>
      <p:pic>
        <p:nvPicPr>
          <p:cNvPr id="4" name="Picture 3" descr="image_9.png"/>
          <p:cNvPicPr>
            <a:picLocks/>
          </p:cNvPicPr>
          <p:nvPr/>
        </p:nvPicPr>
        <p:blipFill>
          <a:blip r:embed="rId2"/>
          <a:stretch>
            <a:fillRect/>
          </a:stretch>
        </p:blipFill>
        <p:spPr>
          <a:xfrm>
            <a:off x="3712464" y="1115500"/>
            <a:ext cx="5431536" cy="3904488"/>
          </a:xfrm>
          <a:prstGeom prst="rect">
            <a:avLst/>
          </a:prstGeom>
        </p:spPr>
      </p:pic>
      <p:sp>
        <p:nvSpPr>
          <p:cNvPr id="6" name="Google Shape;187;p18">
            <a:extLst>
              <a:ext uri="{FF2B5EF4-FFF2-40B4-BE49-F238E27FC236}">
                <a16:creationId xmlns:a16="http://schemas.microsoft.com/office/drawing/2014/main" id="{A0BF898E-1B8E-2AAA-36F7-649AF56D5C03}"/>
              </a:ext>
            </a:extLst>
          </p:cNvPr>
          <p:cNvSpPr txBox="1"/>
          <p:nvPr/>
        </p:nvSpPr>
        <p:spPr>
          <a:xfrm>
            <a:off x="311925" y="1544643"/>
            <a:ext cx="3235210" cy="18394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sym typeface="Source Code Pro"/>
              </a:rPr>
              <a:t>The SQL query in the image selects the top 5 patients by age who have had a stroke (where stroke equals 1) from a CSV file stored in Azure Blob Storage. It uses the `OPENROWSET` function to load the data and sorts the results by age in descending order. The result shows the top 5 stroke patients, all aged 82.</a:t>
            </a:r>
          </a:p>
        </p:txBody>
      </p:sp>
      <p:sp>
        <p:nvSpPr>
          <p:cNvPr id="7" name="TextBox 6"/>
          <p:cNvSpPr txBox="1"/>
          <p:nvPr/>
        </p:nvSpPr>
        <p:spPr>
          <a:xfrm>
            <a:off x="720000" y="539500"/>
            <a:ext cx="6667210" cy="600164"/>
          </a:xfrm>
          <a:prstGeom prst="rect">
            <a:avLst/>
          </a:prstGeom>
          <a:noFill/>
        </p:spPr>
        <p:txBody>
          <a:bodyPr wrap="none">
            <a:spAutoFit/>
          </a:bodyPr>
          <a:lstStyle/>
          <a:p>
            <a:r>
              <a:rPr sz="3300" b="1">
                <a:solidFill>
                  <a:srgbClr val="FFDB5D"/>
                </a:solidFill>
              </a:rPr>
              <a:t>Queries on Datawarehouse Data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87" name="Google Shape;187;p18"/>
          <p:cNvSpPr txBox="1"/>
          <p:nvPr/>
        </p:nvSpPr>
        <p:spPr>
          <a:xfrm>
            <a:off x="384679" y="1812053"/>
            <a:ext cx="3494864" cy="139149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lang="en-US" sz="1600" dirty="0">
              <a:solidFill>
                <a:schemeClr val="tx1"/>
              </a:solidFill>
              <a:sym typeface="Source Code Pro"/>
            </a:endParaRPr>
          </a:p>
        </p:txBody>
      </p:sp>
      <p:sp>
        <p:nvSpPr>
          <p:cNvPr id="3" name="Google Shape;108;p17">
            <a:extLst>
              <a:ext uri="{FF2B5EF4-FFF2-40B4-BE49-F238E27FC236}">
                <a16:creationId xmlns:a16="http://schemas.microsoft.com/office/drawing/2014/main" id="{F91E8C83-02FA-0F9A-7AA5-F68229827CCB}"/>
              </a:ext>
            </a:extLst>
          </p:cNvPr>
          <p:cNvSpPr txBox="1">
            <a:spLocks noGrp="1"/>
          </p:cNvSpPr>
          <p:nvPr>
            <p:ph type="title"/>
          </p:nvPr>
        </p:nvSpPr>
        <p:spPr>
          <a:xfrm>
            <a:off x="719999" y="539500"/>
            <a:ext cx="7917973"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300" dirty="0">
                <a:solidFill>
                  <a:srgbClr val="FFDB5D"/>
                </a:solidFill>
                <a:latin typeface="Quantico"/>
              </a:rPr>
              <a:t>Azure Synapse workspace initialization </a:t>
            </a:r>
            <a:endParaRPr lang="en-US" dirty="0"/>
          </a:p>
        </p:txBody>
      </p:sp>
      <p:pic>
        <p:nvPicPr>
          <p:cNvPr id="188" name="Picture 187" descr="image.png"/>
          <p:cNvPicPr preferRelativeResize="0">
            <a:picLocks/>
          </p:cNvPicPr>
          <p:nvPr/>
        </p:nvPicPr>
        <p:blipFill>
          <a:blip r:embed="rId3"/>
          <a:stretch>
            <a:fillRect/>
          </a:stretch>
        </p:blipFill>
        <p:spPr>
          <a:xfrm>
            <a:off x="1856232" y="1115500"/>
            <a:ext cx="5431536" cy="3904488"/>
          </a:xfrm>
          <a:prstGeom prst="rect">
            <a:avLst/>
          </a:prstGeom>
        </p:spPr>
      </p:pic>
    </p:spTree>
    <p:extLst>
      <p:ext uri="{BB962C8B-B14F-4D97-AF65-F5344CB8AC3E}">
        <p14:creationId xmlns:p14="http://schemas.microsoft.com/office/powerpoint/2010/main" val="803753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87" name="Google Shape;187;p18"/>
          <p:cNvSpPr txBox="1"/>
          <p:nvPr/>
        </p:nvSpPr>
        <p:spPr>
          <a:xfrm>
            <a:off x="384679" y="1812053"/>
            <a:ext cx="3494864" cy="139149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600" dirty="0">
              <a:solidFill>
                <a:schemeClr val="tx1"/>
              </a:solidFill>
              <a:sym typeface="Source Code Pro"/>
            </a:endParaRPr>
          </a:p>
        </p:txBody>
      </p:sp>
      <p:pic>
        <p:nvPicPr>
          <p:cNvPr id="4" name="Picture 3">
            <a:extLst>
              <a:ext uri="{FF2B5EF4-FFF2-40B4-BE49-F238E27FC236}">
                <a16:creationId xmlns:a16="http://schemas.microsoft.com/office/drawing/2014/main" id="{80CD17F9-884E-1997-F029-DF7988DD5964}"/>
              </a:ext>
            </a:extLst>
          </p:cNvPr>
          <p:cNvPicPr>
            <a:picLocks noChangeAspect="1"/>
          </p:cNvPicPr>
          <p:nvPr/>
        </p:nvPicPr>
        <p:blipFill>
          <a:blip r:embed="rId3"/>
          <a:stretch>
            <a:fillRect/>
          </a:stretch>
        </p:blipFill>
        <p:spPr>
          <a:xfrm>
            <a:off x="1856232" y="1115500"/>
            <a:ext cx="5431536" cy="3904487"/>
          </a:xfrm>
          <a:prstGeom prst="rect">
            <a:avLst/>
          </a:prstGeom>
        </p:spPr>
      </p:pic>
      <p:sp>
        <p:nvSpPr>
          <p:cNvPr id="9" name="Google Shape;108;p17">
            <a:extLst>
              <a:ext uri="{FF2B5EF4-FFF2-40B4-BE49-F238E27FC236}">
                <a16:creationId xmlns:a16="http://schemas.microsoft.com/office/drawing/2014/main" id="{1D9DD39A-DA80-F76B-C9AA-EC51F4FE5B2F}"/>
              </a:ext>
            </a:extLst>
          </p:cNvPr>
          <p:cNvSpPr txBox="1">
            <a:spLocks noGrp="1"/>
          </p:cNvSpPr>
          <p:nvPr>
            <p:ph type="title"/>
          </p:nvPr>
        </p:nvSpPr>
        <p:spPr>
          <a:xfrm>
            <a:off x="719999" y="539500"/>
            <a:ext cx="7864707"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300" dirty="0">
                <a:solidFill>
                  <a:srgbClr val="FFDB5D"/>
                </a:solidFill>
                <a:latin typeface="Quantico"/>
              </a:rPr>
              <a:t>Azure Synapse workspace initialization </a:t>
            </a:r>
            <a:endParaRPr lang="en-US" dirty="0"/>
          </a:p>
        </p:txBody>
      </p:sp>
    </p:spTree>
    <p:extLst>
      <p:ext uri="{BB962C8B-B14F-4D97-AF65-F5344CB8AC3E}">
        <p14:creationId xmlns:p14="http://schemas.microsoft.com/office/powerpoint/2010/main" val="541327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87" name="Google Shape;187;p18"/>
          <p:cNvSpPr txBox="1"/>
          <p:nvPr/>
        </p:nvSpPr>
        <p:spPr>
          <a:xfrm>
            <a:off x="384679" y="1812053"/>
            <a:ext cx="3494864" cy="139149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600" dirty="0">
              <a:solidFill>
                <a:schemeClr val="tx1"/>
              </a:solidFill>
              <a:sym typeface="Source Code Pro"/>
            </a:endParaRPr>
          </a:p>
        </p:txBody>
      </p:sp>
      <p:pic>
        <p:nvPicPr>
          <p:cNvPr id="4" name="Picture 3" descr="A screenshot of a computer&#10;&#10;Description automatically generated">
            <a:extLst>
              <a:ext uri="{FF2B5EF4-FFF2-40B4-BE49-F238E27FC236}">
                <a16:creationId xmlns:a16="http://schemas.microsoft.com/office/drawing/2014/main" id="{02540F94-A917-721D-741B-010FF1D0ADB7}"/>
              </a:ext>
            </a:extLst>
          </p:cNvPr>
          <p:cNvPicPr>
            <a:picLocks noChangeAspect="1"/>
          </p:cNvPicPr>
          <p:nvPr/>
        </p:nvPicPr>
        <p:blipFill>
          <a:blip r:embed="rId3"/>
          <a:stretch>
            <a:fillRect/>
          </a:stretch>
        </p:blipFill>
        <p:spPr>
          <a:xfrm>
            <a:off x="1856232" y="1115500"/>
            <a:ext cx="5431536" cy="3904487"/>
          </a:xfrm>
          <a:prstGeom prst="rect">
            <a:avLst/>
          </a:prstGeom>
        </p:spPr>
      </p:pic>
      <p:sp>
        <p:nvSpPr>
          <p:cNvPr id="6" name="Google Shape;108;p17">
            <a:extLst>
              <a:ext uri="{FF2B5EF4-FFF2-40B4-BE49-F238E27FC236}">
                <a16:creationId xmlns:a16="http://schemas.microsoft.com/office/drawing/2014/main" id="{F37B1A3F-831D-A77D-BDCA-E4718890CC5C}"/>
              </a:ext>
            </a:extLst>
          </p:cNvPr>
          <p:cNvSpPr txBox="1">
            <a:spLocks noGrp="1"/>
          </p:cNvSpPr>
          <p:nvPr>
            <p:ph type="title"/>
          </p:nvPr>
        </p:nvSpPr>
        <p:spPr>
          <a:xfrm>
            <a:off x="719999" y="539500"/>
            <a:ext cx="7802563"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300" dirty="0">
                <a:solidFill>
                  <a:srgbClr val="FFDB5D"/>
                </a:solidFill>
                <a:latin typeface="Quantico"/>
              </a:rPr>
              <a:t>Azure Synapse workspace initialization </a:t>
            </a:r>
            <a:endParaRPr lang="en-US" dirty="0"/>
          </a:p>
        </p:txBody>
      </p:sp>
    </p:spTree>
    <p:extLst>
      <p:ext uri="{BB962C8B-B14F-4D97-AF65-F5344CB8AC3E}">
        <p14:creationId xmlns:p14="http://schemas.microsoft.com/office/powerpoint/2010/main" val="1717253977"/>
      </p:ext>
    </p:extLst>
  </p:cSld>
  <p:clrMapOvr>
    <a:masterClrMapping/>
  </p:clrMapOvr>
</p:sld>
</file>

<file path=ppt/theme/theme1.xml><?xml version="1.0" encoding="utf-8"?>
<a:theme xmlns:a="http://schemas.openxmlformats.org/drawingml/2006/main" name="New Operating System Design Pitch Deck  Infographics by Slidesgo">
  <a:themeElements>
    <a:clrScheme name="Simple Light">
      <a:dk1>
        <a:srgbClr val="FFFFFF"/>
      </a:dk1>
      <a:lt1>
        <a:srgbClr val="2D323C"/>
      </a:lt1>
      <a:dk2>
        <a:srgbClr val="242830"/>
      </a:dk2>
      <a:lt2>
        <a:srgbClr val="FFDB5D"/>
      </a:lt2>
      <a:accent1>
        <a:srgbClr val="94EE6B"/>
      </a:accent1>
      <a:accent2>
        <a:srgbClr val="E81981"/>
      </a:accent2>
      <a:accent3>
        <a:srgbClr val="BD64B5"/>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2937</TotalTime>
  <Words>2715</Words>
  <Application>Microsoft Office PowerPoint</Application>
  <PresentationFormat>On-screen Show (16:9)</PresentationFormat>
  <Paragraphs>113</Paragraphs>
  <Slides>65</Slides>
  <Notes>47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Quantico</vt:lpstr>
      <vt:lpstr>Arial</vt:lpstr>
      <vt:lpstr>Source Code Pro</vt:lpstr>
      <vt:lpstr>Aptos</vt:lpstr>
      <vt:lpstr>Nunito Light</vt:lpstr>
      <vt:lpstr>New Operating System Design Pitch Deck  Infographics by Slidesgo</vt:lpstr>
      <vt:lpstr>DE PROJECT  VIRTUAL HOSPITAL</vt:lpstr>
      <vt:lpstr>Azure storage creation</vt:lpstr>
      <vt:lpstr>Azure storage creation</vt:lpstr>
      <vt:lpstr>Azure storage creation</vt:lpstr>
      <vt:lpstr>Azure storage creation</vt:lpstr>
      <vt:lpstr>Azure storage creation</vt:lpstr>
      <vt:lpstr>Azure Synapse workspace initialization </vt:lpstr>
      <vt:lpstr>Azure Synapse workspace initialization </vt:lpstr>
      <vt:lpstr>Azure Synapse workspace initialization </vt:lpstr>
      <vt:lpstr>Azure Synapse workspace initialization </vt:lpstr>
      <vt:lpstr>Azure Synapse workspace initialization </vt:lpstr>
      <vt:lpstr>Azure Synapse workspace initialization </vt:lpstr>
      <vt:lpstr>Azure Synapse workspace initialization </vt:lpstr>
      <vt:lpstr>Azure Synapse workspace initialization </vt:lpstr>
      <vt:lpstr>Azure Synapse workspace initialization </vt:lpstr>
      <vt:lpstr>Azure Synapse workspace initialization </vt:lpstr>
      <vt:lpstr>Azure Synapse workspace initialization </vt:lpstr>
      <vt:lpstr>Azure Synapse workspace initialization </vt:lpstr>
      <vt:lpstr>Azure Synapse workspace initialization </vt:lpstr>
      <vt:lpstr>Azure Synapse workspace initialization </vt:lpstr>
      <vt:lpstr>Queries on staging tables</vt:lpstr>
      <vt:lpstr>Queries on staging tables</vt:lpstr>
      <vt:lpstr>Queries on staging tables</vt:lpstr>
      <vt:lpstr>Queries on staging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Noor Shrief</cp:lastModifiedBy>
  <cp:revision>27</cp:revision>
  <dcterms:modified xsi:type="dcterms:W3CDTF">2024-10-18T21:21:56Z</dcterms:modified>
</cp:coreProperties>
</file>